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  <p:sldMasterId id="2147483684" r:id="rId2"/>
    <p:sldMasterId id="2147483697" r:id="rId3"/>
    <p:sldMasterId id="2147483710" r:id="rId4"/>
    <p:sldMasterId id="2147483736" r:id="rId5"/>
  </p:sldMasterIdLst>
  <p:handoutMasterIdLst>
    <p:handoutMasterId r:id="rId19"/>
  </p:handoutMasterIdLst>
  <p:sldIdLst>
    <p:sldId id="256" r:id="rId6"/>
    <p:sldId id="274" r:id="rId7"/>
    <p:sldId id="288" r:id="rId8"/>
    <p:sldId id="307" r:id="rId9"/>
    <p:sldId id="306" r:id="rId10"/>
    <p:sldId id="304" r:id="rId11"/>
    <p:sldId id="296" r:id="rId12"/>
    <p:sldId id="297" r:id="rId13"/>
    <p:sldId id="298" r:id="rId14"/>
    <p:sldId id="301" r:id="rId15"/>
    <p:sldId id="302" r:id="rId16"/>
    <p:sldId id="303" r:id="rId17"/>
    <p:sldId id="309" r:id="rId18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CE5"/>
    <a:srgbClr val="AEBDE8"/>
    <a:srgbClr val="002147"/>
    <a:srgbClr val="002060"/>
    <a:srgbClr val="C7D3EF"/>
    <a:srgbClr val="00A1E8"/>
    <a:srgbClr val="66CCFF"/>
    <a:srgbClr val="F7922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444" autoAdjust="0"/>
  </p:normalViewPr>
  <p:slideViewPr>
    <p:cSldViewPr snapToGrid="0">
      <p:cViewPr varScale="1">
        <p:scale>
          <a:sx n="106" d="100"/>
          <a:sy n="106" d="100"/>
        </p:scale>
        <p:origin x="-171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E545C7-A2B6-4BB7-BDA7-6D723D29713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38986C1-F60B-4307-B2F2-8BB2D2EAA1A2}">
      <dgm:prSet phldrT="[טקסט]" custT="1"/>
      <dgm:spPr>
        <a:ln>
          <a:noFill/>
        </a:ln>
      </dgm:spPr>
      <dgm:t>
        <a:bodyPr/>
        <a:lstStyle/>
        <a:p>
          <a:pPr rtl="1"/>
          <a:r>
            <a:rPr lang="he-IL" sz="1800" b="1" dirty="0" smtClean="0"/>
            <a:t>קריית ההדרכה</a:t>
          </a:r>
          <a:r>
            <a:rPr lang="he-IL" sz="1800" b="1" dirty="0" smtClean="0"/>
            <a:t>: </a:t>
          </a:r>
          <a:r>
            <a:rPr lang="he-IL" sz="1800" b="1" dirty="0" smtClean="0"/>
            <a:t>  האם אירוע </a:t>
          </a:r>
          <a:r>
            <a:rPr lang="he-IL" sz="1800" b="1" dirty="0" smtClean="0"/>
            <a:t>במרחב?</a:t>
          </a:r>
        </a:p>
        <a:p>
          <a:pPr rtl="1"/>
          <a:r>
            <a:rPr lang="he-IL" sz="1800" b="1" dirty="0" smtClean="0"/>
            <a:t>הצעה: לבחון זאת</a:t>
          </a:r>
        </a:p>
        <a:p>
          <a:pPr rtl="1"/>
          <a:r>
            <a:rPr lang="he-IL" sz="1800" b="1" dirty="0" smtClean="0"/>
            <a:t> מצד התוכן. </a:t>
          </a:r>
        </a:p>
        <a:p>
          <a:pPr rtl="1"/>
          <a:r>
            <a:rPr lang="he-IL" sz="1800" b="1" dirty="0" smtClean="0"/>
            <a:t>ריכוז </a:t>
          </a:r>
          <a:r>
            <a:rPr lang="he-IL" sz="1800" b="1" dirty="0" smtClean="0"/>
            <a:t>של ידע מתקדם על עולם ההדרכה וההוראה</a:t>
          </a:r>
          <a:endParaRPr lang="he-IL" sz="1800" b="1" dirty="0"/>
        </a:p>
      </dgm:t>
    </dgm:pt>
    <dgm:pt modelId="{2D315196-430C-42AD-BC39-6ED653B05E46}" type="parTrans" cxnId="{2E130931-77C5-4B96-835E-9B52D24B35B2}">
      <dgm:prSet/>
      <dgm:spPr/>
      <dgm:t>
        <a:bodyPr/>
        <a:lstStyle/>
        <a:p>
          <a:pPr rtl="1"/>
          <a:endParaRPr lang="he-IL" sz="2000"/>
        </a:p>
      </dgm:t>
    </dgm:pt>
    <dgm:pt modelId="{D5EF61F3-E0B9-46B1-9163-5D1CF278DAD0}" type="sibTrans" cxnId="{2E130931-77C5-4B96-835E-9B52D24B35B2}">
      <dgm:prSet custT="1"/>
      <dgm:spPr/>
      <dgm:t>
        <a:bodyPr/>
        <a:lstStyle/>
        <a:p>
          <a:pPr rtl="1"/>
          <a:endParaRPr lang="he-IL" sz="2400"/>
        </a:p>
      </dgm:t>
    </dgm:pt>
    <dgm:pt modelId="{EDCA2917-1E57-41F2-8886-8062A92D34E9}">
      <dgm:prSet phldrT="[טקסט]" custT="1"/>
      <dgm:spPr>
        <a:ln>
          <a:noFill/>
        </a:ln>
      </dgm:spPr>
      <dgm:t>
        <a:bodyPr/>
        <a:lstStyle/>
        <a:p>
          <a:pPr rtl="1"/>
          <a:r>
            <a:rPr lang="he-IL" sz="1800" b="1" dirty="0" smtClean="0">
              <a:solidFill>
                <a:schemeClr val="tx1"/>
              </a:solidFill>
            </a:rPr>
            <a:t>תוכן מוביל פיתוח:</a:t>
          </a:r>
        </a:p>
        <a:p>
          <a:pPr rtl="1"/>
          <a:r>
            <a:rPr lang="he-IL" sz="1800" b="1" dirty="0" smtClean="0">
              <a:solidFill>
                <a:schemeClr val="tx1"/>
              </a:solidFill>
            </a:rPr>
            <a:t>התמחות גבוהה ומתקדמת באסטרטגיות וטכנולוגיות של הדרכה</a:t>
          </a:r>
          <a:endParaRPr lang="en-US" sz="1800" b="1" dirty="0" smtClean="0">
            <a:solidFill>
              <a:schemeClr val="tx1"/>
            </a:solidFill>
          </a:endParaRPr>
        </a:p>
        <a:p>
          <a:pPr rtl="1"/>
          <a:endParaRPr lang="he-IL" sz="1600" dirty="0"/>
        </a:p>
      </dgm:t>
    </dgm:pt>
    <dgm:pt modelId="{20CE4CA1-A815-4645-98E1-0CD6AD8F4167}" type="parTrans" cxnId="{82BA4C28-97A9-4C04-9933-068B8BE4EA8A}">
      <dgm:prSet/>
      <dgm:spPr/>
      <dgm:t>
        <a:bodyPr/>
        <a:lstStyle/>
        <a:p>
          <a:pPr rtl="1"/>
          <a:endParaRPr lang="he-IL" sz="2000"/>
        </a:p>
      </dgm:t>
    </dgm:pt>
    <dgm:pt modelId="{42365001-3954-4004-B318-1FE860BE7E2F}" type="sibTrans" cxnId="{82BA4C28-97A9-4C04-9933-068B8BE4EA8A}">
      <dgm:prSet custT="1"/>
      <dgm:spPr/>
      <dgm:t>
        <a:bodyPr/>
        <a:lstStyle/>
        <a:p>
          <a:pPr rtl="1"/>
          <a:endParaRPr lang="he-IL" sz="2400" dirty="0"/>
        </a:p>
      </dgm:t>
    </dgm:pt>
    <dgm:pt modelId="{1C978BCE-7B7E-4F3A-B772-39CFBD1304CB}">
      <dgm:prSet phldrT="[טקסט]" custT="1"/>
      <dgm:spPr>
        <a:ln>
          <a:noFill/>
        </a:ln>
      </dgm:spPr>
      <dgm:t>
        <a:bodyPr/>
        <a:lstStyle/>
        <a:p>
          <a:pPr rtl="1"/>
          <a:r>
            <a:rPr lang="he-IL" sz="1800" b="1" dirty="0" smtClean="0"/>
            <a:t>הפעולה: הקמה של שלוחה אוניברסיטאית  בדגש על הוראת המדעים ומרכז כנסים חדשני בירוחם</a:t>
          </a:r>
        </a:p>
        <a:p>
          <a:pPr rtl="1"/>
          <a:endParaRPr lang="he-IL" sz="1400" b="1" dirty="0" smtClean="0"/>
        </a:p>
        <a:p>
          <a:pPr rtl="1"/>
          <a:r>
            <a:rPr lang="he-IL" sz="1800" b="1" dirty="0" smtClean="0"/>
            <a:t>הון אנושי </a:t>
          </a:r>
          <a:r>
            <a:rPr lang="he-IL" sz="1800" b="1" dirty="0" smtClean="0"/>
            <a:t>ומרחבי: </a:t>
          </a:r>
          <a:r>
            <a:rPr lang="he-IL" sz="1800" b="1" dirty="0" smtClean="0"/>
            <a:t>הישגים בתחומי המדעים. אגם, מדבר</a:t>
          </a:r>
          <a:r>
            <a:rPr lang="he-IL" sz="1600" b="1" dirty="0" smtClean="0"/>
            <a:t>.</a:t>
          </a:r>
          <a:endParaRPr lang="he-IL" sz="1600" b="1" dirty="0"/>
        </a:p>
      </dgm:t>
    </dgm:pt>
    <dgm:pt modelId="{2F31DFD5-4484-4C38-9EE7-211926A75291}" type="parTrans" cxnId="{26283B0A-37A1-4437-8707-86E8A875F862}">
      <dgm:prSet/>
      <dgm:spPr/>
      <dgm:t>
        <a:bodyPr/>
        <a:lstStyle/>
        <a:p>
          <a:pPr rtl="1"/>
          <a:endParaRPr lang="he-IL" sz="2000"/>
        </a:p>
      </dgm:t>
    </dgm:pt>
    <dgm:pt modelId="{629DCED3-2876-467A-AFA1-47A289CBB848}" type="sibTrans" cxnId="{26283B0A-37A1-4437-8707-86E8A875F862}">
      <dgm:prSet/>
      <dgm:spPr/>
      <dgm:t>
        <a:bodyPr/>
        <a:lstStyle/>
        <a:p>
          <a:pPr rtl="1"/>
          <a:endParaRPr lang="he-IL" sz="2000"/>
        </a:p>
      </dgm:t>
    </dgm:pt>
    <dgm:pt modelId="{22EB452E-56FE-4A00-8C4D-920A1364A14C}" type="pres">
      <dgm:prSet presAssocID="{4CE545C7-A2B6-4BB7-BDA7-6D723D297135}" presName="Name0" presStyleCnt="0">
        <dgm:presLayoutVars>
          <dgm:dir val="rev"/>
          <dgm:resizeHandles val="exact"/>
        </dgm:presLayoutVars>
      </dgm:prSet>
      <dgm:spPr/>
    </dgm:pt>
    <dgm:pt modelId="{5DAB3F30-E1F0-4A6E-8067-6DB8813A2D4A}" type="pres">
      <dgm:prSet presAssocID="{038986C1-F60B-4307-B2F2-8BB2D2EAA1A2}" presName="node" presStyleLbl="node1" presStyleIdx="0" presStyleCnt="3" custScaleX="110839" custScaleY="108379" custLinFactNeighborX="-5409" custLinFactNeighborY="-2426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CF744C4-D231-4BE1-96CC-1471429775A8}" type="pres">
      <dgm:prSet presAssocID="{D5EF61F3-E0B9-46B1-9163-5D1CF278DAD0}" presName="sibTrans" presStyleLbl="sibTrans2D1" presStyleIdx="0" presStyleCnt="2" custLinFactNeighborX="695"/>
      <dgm:spPr/>
      <dgm:t>
        <a:bodyPr/>
        <a:lstStyle/>
        <a:p>
          <a:pPr rtl="1"/>
          <a:endParaRPr lang="he-IL"/>
        </a:p>
      </dgm:t>
    </dgm:pt>
    <dgm:pt modelId="{E24A567E-89F6-4040-B7EC-68113AB85D01}" type="pres">
      <dgm:prSet presAssocID="{D5EF61F3-E0B9-46B1-9163-5D1CF278DAD0}" presName="connectorText" presStyleLbl="sibTrans2D1" presStyleIdx="0" presStyleCnt="2"/>
      <dgm:spPr/>
      <dgm:t>
        <a:bodyPr/>
        <a:lstStyle/>
        <a:p>
          <a:pPr rtl="1"/>
          <a:endParaRPr lang="he-IL"/>
        </a:p>
      </dgm:t>
    </dgm:pt>
    <dgm:pt modelId="{6316709B-941D-479F-BB48-D7653DB9F31C}" type="pres">
      <dgm:prSet presAssocID="{EDCA2917-1E57-41F2-8886-8062A92D34E9}" presName="node" presStyleLbl="node1" presStyleIdx="1" presStyleCnt="3" custScaleX="113609" custScaleY="108379" custLinFactNeighborX="-5409" custLinFactNeighborY="-2426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DD66405-761F-4E63-B019-97049DEC2A21}" type="pres">
      <dgm:prSet presAssocID="{42365001-3954-4004-B318-1FE860BE7E2F}" presName="sibTrans" presStyleLbl="sibTrans2D1" presStyleIdx="1" presStyleCnt="2" custLinFactNeighborX="800"/>
      <dgm:spPr/>
      <dgm:t>
        <a:bodyPr/>
        <a:lstStyle/>
        <a:p>
          <a:pPr rtl="1"/>
          <a:endParaRPr lang="he-IL"/>
        </a:p>
      </dgm:t>
    </dgm:pt>
    <dgm:pt modelId="{CE5605DE-4BE4-4C31-BF71-AE9FE830A3A3}" type="pres">
      <dgm:prSet presAssocID="{42365001-3954-4004-B318-1FE860BE7E2F}" presName="connectorText" presStyleLbl="sibTrans2D1" presStyleIdx="1" presStyleCnt="2"/>
      <dgm:spPr/>
      <dgm:t>
        <a:bodyPr/>
        <a:lstStyle/>
        <a:p>
          <a:pPr rtl="1"/>
          <a:endParaRPr lang="he-IL"/>
        </a:p>
      </dgm:t>
    </dgm:pt>
    <dgm:pt modelId="{6E237D11-5019-401E-A2FD-709CD0220BF0}" type="pres">
      <dgm:prSet presAssocID="{1C978BCE-7B7E-4F3A-B772-39CFBD1304CB}" presName="node" presStyleLbl="node1" presStyleIdx="2" presStyleCnt="3" custScaleX="115104" custScaleY="114491" custLinFactNeighborX="-5409" custLinFactNeighborY="-7021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C8C33F5A-A33A-4E65-AB6E-5677D528C44C}" type="presOf" srcId="{42365001-3954-4004-B318-1FE860BE7E2F}" destId="{8DD66405-761F-4E63-B019-97049DEC2A21}" srcOrd="0" destOrd="0" presId="urn:microsoft.com/office/officeart/2005/8/layout/process1"/>
    <dgm:cxn modelId="{4B8D9FBB-76C1-4345-9C2E-C6C067A3AFAF}" type="presOf" srcId="{D5EF61F3-E0B9-46B1-9163-5D1CF278DAD0}" destId="{E24A567E-89F6-4040-B7EC-68113AB85D01}" srcOrd="1" destOrd="0" presId="urn:microsoft.com/office/officeart/2005/8/layout/process1"/>
    <dgm:cxn modelId="{26283B0A-37A1-4437-8707-86E8A875F862}" srcId="{4CE545C7-A2B6-4BB7-BDA7-6D723D297135}" destId="{1C978BCE-7B7E-4F3A-B772-39CFBD1304CB}" srcOrd="2" destOrd="0" parTransId="{2F31DFD5-4484-4C38-9EE7-211926A75291}" sibTransId="{629DCED3-2876-467A-AFA1-47A289CBB848}"/>
    <dgm:cxn modelId="{2EFC30C5-52DF-410A-A108-22BECEA71A5A}" type="presOf" srcId="{4CE545C7-A2B6-4BB7-BDA7-6D723D297135}" destId="{22EB452E-56FE-4A00-8C4D-920A1364A14C}" srcOrd="0" destOrd="0" presId="urn:microsoft.com/office/officeart/2005/8/layout/process1"/>
    <dgm:cxn modelId="{A48B78ED-FBA8-4FEF-B7CF-EA03D1903ABB}" type="presOf" srcId="{038986C1-F60B-4307-B2F2-8BB2D2EAA1A2}" destId="{5DAB3F30-E1F0-4A6E-8067-6DB8813A2D4A}" srcOrd="0" destOrd="0" presId="urn:microsoft.com/office/officeart/2005/8/layout/process1"/>
    <dgm:cxn modelId="{94E69594-5CBE-4A28-9E83-E60D90A47C95}" type="presOf" srcId="{42365001-3954-4004-B318-1FE860BE7E2F}" destId="{CE5605DE-4BE4-4C31-BF71-AE9FE830A3A3}" srcOrd="1" destOrd="0" presId="urn:microsoft.com/office/officeart/2005/8/layout/process1"/>
    <dgm:cxn modelId="{82BA4C28-97A9-4C04-9933-068B8BE4EA8A}" srcId="{4CE545C7-A2B6-4BB7-BDA7-6D723D297135}" destId="{EDCA2917-1E57-41F2-8886-8062A92D34E9}" srcOrd="1" destOrd="0" parTransId="{20CE4CA1-A815-4645-98E1-0CD6AD8F4167}" sibTransId="{42365001-3954-4004-B318-1FE860BE7E2F}"/>
    <dgm:cxn modelId="{DCAF7C55-B8CA-4298-A3CC-BB2FC8A8C875}" type="presOf" srcId="{1C978BCE-7B7E-4F3A-B772-39CFBD1304CB}" destId="{6E237D11-5019-401E-A2FD-709CD0220BF0}" srcOrd="0" destOrd="0" presId="urn:microsoft.com/office/officeart/2005/8/layout/process1"/>
    <dgm:cxn modelId="{44239528-1BAA-4C3F-9042-23959367B464}" type="presOf" srcId="{EDCA2917-1E57-41F2-8886-8062A92D34E9}" destId="{6316709B-941D-479F-BB48-D7653DB9F31C}" srcOrd="0" destOrd="0" presId="urn:microsoft.com/office/officeart/2005/8/layout/process1"/>
    <dgm:cxn modelId="{18F50F86-89AB-4E65-B5DF-607E2925AC58}" type="presOf" srcId="{D5EF61F3-E0B9-46B1-9163-5D1CF278DAD0}" destId="{9CF744C4-D231-4BE1-96CC-1471429775A8}" srcOrd="0" destOrd="0" presId="urn:microsoft.com/office/officeart/2005/8/layout/process1"/>
    <dgm:cxn modelId="{2E130931-77C5-4B96-835E-9B52D24B35B2}" srcId="{4CE545C7-A2B6-4BB7-BDA7-6D723D297135}" destId="{038986C1-F60B-4307-B2F2-8BB2D2EAA1A2}" srcOrd="0" destOrd="0" parTransId="{2D315196-430C-42AD-BC39-6ED653B05E46}" sibTransId="{D5EF61F3-E0B9-46B1-9163-5D1CF278DAD0}"/>
    <dgm:cxn modelId="{6998144A-45F5-4638-964E-67C5071AADF1}" type="presParOf" srcId="{22EB452E-56FE-4A00-8C4D-920A1364A14C}" destId="{5DAB3F30-E1F0-4A6E-8067-6DB8813A2D4A}" srcOrd="0" destOrd="0" presId="urn:microsoft.com/office/officeart/2005/8/layout/process1"/>
    <dgm:cxn modelId="{DD31D119-E16A-428E-95FE-AD43AEB5646A}" type="presParOf" srcId="{22EB452E-56FE-4A00-8C4D-920A1364A14C}" destId="{9CF744C4-D231-4BE1-96CC-1471429775A8}" srcOrd="1" destOrd="0" presId="urn:microsoft.com/office/officeart/2005/8/layout/process1"/>
    <dgm:cxn modelId="{A6D1388F-219C-422E-81F3-C7E71B213435}" type="presParOf" srcId="{9CF744C4-D231-4BE1-96CC-1471429775A8}" destId="{E24A567E-89F6-4040-B7EC-68113AB85D01}" srcOrd="0" destOrd="0" presId="urn:microsoft.com/office/officeart/2005/8/layout/process1"/>
    <dgm:cxn modelId="{200B4E09-3B10-4984-9AFD-2562DEACA60D}" type="presParOf" srcId="{22EB452E-56FE-4A00-8C4D-920A1364A14C}" destId="{6316709B-941D-479F-BB48-D7653DB9F31C}" srcOrd="2" destOrd="0" presId="urn:microsoft.com/office/officeart/2005/8/layout/process1"/>
    <dgm:cxn modelId="{94A1FAFF-7EE5-4C79-90CF-42265A13A24A}" type="presParOf" srcId="{22EB452E-56FE-4A00-8C4D-920A1364A14C}" destId="{8DD66405-761F-4E63-B019-97049DEC2A21}" srcOrd="3" destOrd="0" presId="urn:microsoft.com/office/officeart/2005/8/layout/process1"/>
    <dgm:cxn modelId="{9C5F728F-F572-4B14-B075-9F104B15BD74}" type="presParOf" srcId="{8DD66405-761F-4E63-B019-97049DEC2A21}" destId="{CE5605DE-4BE4-4C31-BF71-AE9FE830A3A3}" srcOrd="0" destOrd="0" presId="urn:microsoft.com/office/officeart/2005/8/layout/process1"/>
    <dgm:cxn modelId="{1638245E-2410-466B-8204-1AFF3925B667}" type="presParOf" srcId="{22EB452E-56FE-4A00-8C4D-920A1364A14C}" destId="{6E237D11-5019-401E-A2FD-709CD0220BF0}" srcOrd="4" destOrd="0" presId="urn:microsoft.com/office/officeart/2005/8/layout/process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B3F30-E1F0-4A6E-8067-6DB8813A2D4A}">
      <dsp:nvSpPr>
        <dsp:cNvPr id="0" name=""/>
        <dsp:cNvSpPr/>
      </dsp:nvSpPr>
      <dsp:spPr>
        <a:xfrm>
          <a:off x="6092650" y="0"/>
          <a:ext cx="2201014" cy="23998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/>
            <a:t>קריית ההדרכה</a:t>
          </a:r>
          <a:r>
            <a:rPr lang="he-IL" sz="1800" b="1" kern="1200" dirty="0" smtClean="0"/>
            <a:t>: </a:t>
          </a:r>
          <a:r>
            <a:rPr lang="he-IL" sz="1800" b="1" kern="1200" dirty="0" smtClean="0"/>
            <a:t>  האם אירוע </a:t>
          </a:r>
          <a:r>
            <a:rPr lang="he-IL" sz="1800" b="1" kern="1200" dirty="0" smtClean="0"/>
            <a:t>במרחב?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/>
            <a:t>הצעה: לבחון זאת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/>
            <a:t> מצד התוכן.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/>
            <a:t>ריכוז </a:t>
          </a:r>
          <a:r>
            <a:rPr lang="he-IL" sz="1800" b="1" kern="1200" dirty="0" smtClean="0"/>
            <a:t>של ידע מתקדם על עולם ההדרכה וההוראה</a:t>
          </a:r>
          <a:endParaRPr lang="he-IL" sz="1800" b="1" kern="1200" dirty="0"/>
        </a:p>
      </dsp:txBody>
      <dsp:txXfrm>
        <a:off x="6157115" y="64465"/>
        <a:ext cx="2072084" cy="2270963"/>
      </dsp:txXfrm>
    </dsp:sp>
    <dsp:sp modelId="{9CF744C4-D231-4BE1-96CC-1471429775A8}">
      <dsp:nvSpPr>
        <dsp:cNvPr id="0" name=""/>
        <dsp:cNvSpPr/>
      </dsp:nvSpPr>
      <dsp:spPr>
        <a:xfrm rot="10800000">
          <a:off x="5476014" y="953710"/>
          <a:ext cx="420984" cy="492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400" kern="1200"/>
        </a:p>
      </dsp:txBody>
      <dsp:txXfrm rot="10800000">
        <a:off x="5602309" y="1052204"/>
        <a:ext cx="294689" cy="295484"/>
      </dsp:txXfrm>
    </dsp:sp>
    <dsp:sp modelId="{6316709B-941D-479F-BB48-D7653DB9F31C}">
      <dsp:nvSpPr>
        <dsp:cNvPr id="0" name=""/>
        <dsp:cNvSpPr/>
      </dsp:nvSpPr>
      <dsp:spPr>
        <a:xfrm>
          <a:off x="3042319" y="0"/>
          <a:ext cx="2256020" cy="23998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>
              <a:solidFill>
                <a:schemeClr val="tx1"/>
              </a:solidFill>
            </a:rPr>
            <a:t>תוכן מוביל פיתוח: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>
              <a:solidFill>
                <a:schemeClr val="tx1"/>
              </a:solidFill>
            </a:rPr>
            <a:t>התמחות גבוהה ומתקדמת באסטרטגיות וטכנולוגיות של הדרכה</a:t>
          </a:r>
          <a:endParaRPr lang="en-US" sz="1800" b="1" kern="1200" dirty="0" smtClean="0">
            <a:solidFill>
              <a:schemeClr val="tx1"/>
            </a:solidFill>
          </a:endParaRP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kern="1200" dirty="0"/>
        </a:p>
      </dsp:txBody>
      <dsp:txXfrm>
        <a:off x="3108396" y="66077"/>
        <a:ext cx="2123866" cy="2267739"/>
      </dsp:txXfrm>
    </dsp:sp>
    <dsp:sp modelId="{8DD66405-761F-4E63-B019-97049DEC2A21}">
      <dsp:nvSpPr>
        <dsp:cNvPr id="0" name=""/>
        <dsp:cNvSpPr/>
      </dsp:nvSpPr>
      <dsp:spPr>
        <a:xfrm rot="10800000">
          <a:off x="2455370" y="953710"/>
          <a:ext cx="401004" cy="492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400" kern="1200" dirty="0"/>
        </a:p>
      </dsp:txBody>
      <dsp:txXfrm rot="10800000">
        <a:off x="2575671" y="1052204"/>
        <a:ext cx="280703" cy="295484"/>
      </dsp:txXfrm>
    </dsp:sp>
    <dsp:sp modelId="{6E237D11-5019-401E-A2FD-709CD0220BF0}">
      <dsp:nvSpPr>
        <dsp:cNvPr id="0" name=""/>
        <dsp:cNvSpPr/>
      </dsp:nvSpPr>
      <dsp:spPr>
        <a:xfrm>
          <a:off x="0" y="-67670"/>
          <a:ext cx="2285707" cy="2535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/>
            <a:t>הפעולה: הקמה של שלוחה אוניברסיטאית  בדגש על הוראת המדעים ומרכז כנסים חדשני בירוחם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400" b="1" kern="1200" dirty="0" smtClean="0"/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/>
            <a:t>הון אנושי </a:t>
          </a:r>
          <a:r>
            <a:rPr lang="he-IL" sz="1800" b="1" kern="1200" dirty="0" smtClean="0"/>
            <a:t>ומרחבי: </a:t>
          </a:r>
          <a:r>
            <a:rPr lang="he-IL" sz="1800" b="1" kern="1200" dirty="0" smtClean="0"/>
            <a:t>הישגים בתחומי המדעים. אגם, מדבר</a:t>
          </a:r>
          <a:r>
            <a:rPr lang="he-IL" sz="1600" b="1" kern="1200" dirty="0" smtClean="0"/>
            <a:t>.</a:t>
          </a:r>
          <a:endParaRPr lang="he-IL" sz="1600" b="1" kern="1200" dirty="0"/>
        </a:p>
      </dsp:txBody>
      <dsp:txXfrm>
        <a:off x="66946" y="-724"/>
        <a:ext cx="2151815" cy="2401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3D507-26DE-414D-9C7A-435661A838BB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4F3B3-A6F5-41A4-B796-37E1EB32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79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607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>
                <a:solidFill>
                  <a:schemeClr val="bg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44269"/>
            <a:ext cx="8534400" cy="667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24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0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96DFF08F-DC6B-4601-B491-B0F83F6DD2DA}" type="datetimeFigureOut">
              <a:rPr lang="en-US" smtClean="0"/>
              <a:pPr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90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כותרת ותוכן"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7"/>
          <p:cNvSpPr/>
          <p:nvPr userDrawn="1"/>
        </p:nvSpPr>
        <p:spPr>
          <a:xfrm>
            <a:off x="0" y="0"/>
            <a:ext cx="9144000" cy="6874644"/>
          </a:xfrm>
          <a:prstGeom prst="rect">
            <a:avLst/>
          </a:prstGeom>
          <a:blipFill dpi="0" rotWithShape="1">
            <a:blip r:embed="rId2" cstate="screen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189" y="1301993"/>
            <a:ext cx="7338060" cy="470662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</p:txBody>
      </p:sp>
      <p:sp>
        <p:nvSpPr>
          <p:cNvPr id="107" name="כותרת 106"/>
          <p:cNvSpPr>
            <a:spLocks noGrp="1"/>
          </p:cNvSpPr>
          <p:nvPr>
            <p:ph type="title" hasCustomPrompt="1"/>
          </p:nvPr>
        </p:nvSpPr>
        <p:spPr>
          <a:xfrm>
            <a:off x="375710" y="253820"/>
            <a:ext cx="7886700" cy="794354"/>
          </a:xfrm>
          <a:prstGeom prst="rect">
            <a:avLst/>
          </a:prstGeom>
        </p:spPr>
        <p:txBody>
          <a:bodyPr/>
          <a:lstStyle>
            <a:lvl1pPr algn="r">
              <a:defRPr sz="2400" b="0">
                <a:solidFill>
                  <a:srgbClr val="00A1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e-IL" sz="2100" b="1" dirty="0" smtClean="0">
                <a:solidFill>
                  <a:srgbClr val="00A1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כותרת</a:t>
            </a:r>
            <a:endParaRPr lang="he-IL" sz="2100" b="1" dirty="0">
              <a:solidFill>
                <a:srgbClr val="00A1E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קבוצה 1"/>
          <p:cNvGrpSpPr/>
          <p:nvPr userDrawn="1"/>
        </p:nvGrpSpPr>
        <p:grpSpPr>
          <a:xfrm>
            <a:off x="1558461" y="5676633"/>
            <a:ext cx="6038460" cy="1447576"/>
            <a:chOff x="2984608" y="-150961"/>
            <a:chExt cx="8051280" cy="1447576"/>
          </a:xfrm>
        </p:grpSpPr>
        <p:pic>
          <p:nvPicPr>
            <p:cNvPr id="66" name="Picture 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5176" r="11202"/>
            <a:stretch/>
          </p:blipFill>
          <p:spPr>
            <a:xfrm>
              <a:off x="9319949" y="-150961"/>
              <a:ext cx="1715939" cy="1447576"/>
            </a:xfrm>
            <a:prstGeom prst="rect">
              <a:avLst/>
            </a:prstGeom>
          </p:spPr>
        </p:pic>
        <p:cxnSp>
          <p:nvCxnSpPr>
            <p:cNvPr id="35" name="מחבר ישר 34"/>
            <p:cNvCxnSpPr/>
            <p:nvPr userDrawn="1"/>
          </p:nvCxnSpPr>
          <p:spPr>
            <a:xfrm flipH="1">
              <a:off x="9294299" y="262569"/>
              <a:ext cx="0" cy="64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 userDrawn="1"/>
          </p:nvSpPr>
          <p:spPr>
            <a:xfrm>
              <a:off x="6553147" y="179134"/>
              <a:ext cx="2729807" cy="553998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he-IL" sz="1500" b="1" dirty="0" smtClean="0">
                  <a:solidFill>
                    <a:srgbClr val="AEBDE8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הפקולטה לארכיטקטורה</a:t>
              </a:r>
            </a:p>
            <a:p>
              <a:pPr algn="r" rtl="1"/>
              <a:r>
                <a:rPr lang="he-IL" sz="1500" b="1" dirty="0" smtClean="0">
                  <a:solidFill>
                    <a:srgbClr val="AEBDE8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ובינוי ערים</a:t>
              </a:r>
              <a:endParaRPr lang="he-IL" sz="1500" b="1" dirty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תמונה 36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608" y="212136"/>
              <a:ext cx="873593" cy="730701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 userDrawn="1"/>
          </p:nvSpPr>
          <p:spPr>
            <a:xfrm>
              <a:off x="3778985" y="179134"/>
              <a:ext cx="2907207" cy="5078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he-IL" sz="1500" b="1" dirty="0" smtClean="0">
                  <a:solidFill>
                    <a:srgbClr val="AEBDE8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המרכז לחקר העיר והאזור</a:t>
              </a:r>
              <a:endParaRPr lang="en-US" sz="1500" b="1" dirty="0" smtClean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algn="r" rtl="1"/>
              <a:r>
                <a:rPr lang="he-IL" sz="1200" b="1" dirty="0">
                  <a:solidFill>
                    <a:srgbClr val="AEBDE8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ע"ש פיליפ ואתל </a:t>
              </a:r>
              <a:r>
                <a:rPr lang="he-IL" sz="1200" b="1" dirty="0" err="1" smtClean="0">
                  <a:solidFill>
                    <a:srgbClr val="AEBDE8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קלצניק</a:t>
              </a:r>
              <a:endParaRPr lang="he-IL" sz="1200" b="1" dirty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" name="מחבר ישר 38"/>
            <p:cNvCxnSpPr/>
            <p:nvPr userDrawn="1"/>
          </p:nvCxnSpPr>
          <p:spPr>
            <a:xfrm flipH="1">
              <a:off x="6682662" y="262569"/>
              <a:ext cx="0" cy="64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מחבר ישר 39"/>
            <p:cNvCxnSpPr/>
            <p:nvPr userDrawn="1"/>
          </p:nvCxnSpPr>
          <p:spPr>
            <a:xfrm flipH="1">
              <a:off x="3888230" y="262569"/>
              <a:ext cx="0" cy="64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2930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607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>
                <a:solidFill>
                  <a:schemeClr val="bg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44269"/>
            <a:ext cx="8534400" cy="667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/>
                </a:solidFill>
              </a:rPr>
              <a:pPr/>
              <a:t>8/10/2015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24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F467-2A03-45E0-B5D7-A3935EB0A4B8}" type="datetimeFigureOut">
              <a:rPr lang="en-US" dirty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A12FD-0BBF-409E-BC68-90FB70CBDD1B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7"/>
          <p:cNvSpPr/>
          <p:nvPr userDrawn="1"/>
        </p:nvSpPr>
        <p:spPr>
          <a:xfrm>
            <a:off x="0" y="0"/>
            <a:ext cx="9144000" cy="6874644"/>
          </a:xfrm>
          <a:prstGeom prst="rect">
            <a:avLst/>
          </a:prstGeom>
          <a:blipFill dpi="0" rotWithShape="1">
            <a:blip r:embed="rId2" cstate="screen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8" name="קבוצה 7"/>
          <p:cNvGrpSpPr/>
          <p:nvPr userDrawn="1"/>
        </p:nvGrpSpPr>
        <p:grpSpPr>
          <a:xfrm>
            <a:off x="1558461" y="5676633"/>
            <a:ext cx="6038460" cy="1447576"/>
            <a:chOff x="2984608" y="-150961"/>
            <a:chExt cx="8051280" cy="1447576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5176" r="11202"/>
            <a:stretch/>
          </p:blipFill>
          <p:spPr>
            <a:xfrm>
              <a:off x="9319949" y="-150961"/>
              <a:ext cx="1715939" cy="1447576"/>
            </a:xfrm>
            <a:prstGeom prst="rect">
              <a:avLst/>
            </a:prstGeom>
          </p:spPr>
        </p:pic>
        <p:cxnSp>
          <p:nvCxnSpPr>
            <p:cNvPr id="10" name="מחבר ישר 9"/>
            <p:cNvCxnSpPr/>
            <p:nvPr userDrawn="1"/>
          </p:nvCxnSpPr>
          <p:spPr>
            <a:xfrm flipH="1">
              <a:off x="9294299" y="262569"/>
              <a:ext cx="0" cy="64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 userDrawn="1"/>
          </p:nvSpPr>
          <p:spPr>
            <a:xfrm>
              <a:off x="6553147" y="179134"/>
              <a:ext cx="2729807" cy="553998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he-IL" sz="1500" b="1" dirty="0" smtClean="0">
                  <a:solidFill>
                    <a:srgbClr val="AEBDE8"/>
                  </a:solidFill>
                  <a:ea typeface="Tahoma" panose="020B0604030504040204" pitchFamily="34" charset="0"/>
                </a:rPr>
                <a:t>הפקולטה לארכיטקטורה</a:t>
              </a:r>
            </a:p>
            <a:p>
              <a:pPr algn="r" rtl="1"/>
              <a:r>
                <a:rPr lang="he-IL" sz="1500" b="1" dirty="0" smtClean="0">
                  <a:solidFill>
                    <a:srgbClr val="AEBDE8"/>
                  </a:solidFill>
                  <a:ea typeface="Tahoma" panose="020B0604030504040204" pitchFamily="34" charset="0"/>
                </a:rPr>
                <a:t>ובינוי ערים</a:t>
              </a:r>
              <a:endParaRPr lang="he-IL" sz="1500" b="1" dirty="0">
                <a:solidFill>
                  <a:srgbClr val="AEBDE8"/>
                </a:solidFill>
                <a:ea typeface="Tahoma" panose="020B0604030504040204" pitchFamily="34" charset="0"/>
              </a:endParaRPr>
            </a:p>
          </p:txBody>
        </p:sp>
        <p:pic>
          <p:nvPicPr>
            <p:cNvPr id="12" name="תמונה 11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608" y="212136"/>
              <a:ext cx="873593" cy="73070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3778985" y="179134"/>
              <a:ext cx="2907207" cy="5078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he-IL" sz="1500" b="1" dirty="0" smtClean="0">
                  <a:solidFill>
                    <a:srgbClr val="AEBDE8"/>
                  </a:solidFill>
                  <a:ea typeface="Tahoma" panose="020B0604030504040204" pitchFamily="34" charset="0"/>
                </a:rPr>
                <a:t>המרכז לחקר העיר והאזור</a:t>
              </a:r>
              <a:endParaRPr lang="en-US" sz="1500" b="1" dirty="0" smtClean="0">
                <a:solidFill>
                  <a:srgbClr val="AEBDE8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algn="r" rtl="1"/>
              <a:r>
                <a:rPr lang="he-IL" sz="1200" b="1" dirty="0">
                  <a:solidFill>
                    <a:srgbClr val="AEBDE8"/>
                  </a:solidFill>
                  <a:ea typeface="Tahoma" panose="020B0604030504040204" pitchFamily="34" charset="0"/>
                </a:rPr>
                <a:t>ע"ש פיליפ ואתל </a:t>
              </a:r>
              <a:r>
                <a:rPr lang="he-IL" sz="1200" b="1" dirty="0" err="1" smtClean="0">
                  <a:solidFill>
                    <a:srgbClr val="AEBDE8"/>
                  </a:solidFill>
                  <a:ea typeface="Tahoma" panose="020B0604030504040204" pitchFamily="34" charset="0"/>
                </a:rPr>
                <a:t>קלצניק</a:t>
              </a:r>
              <a:endParaRPr lang="he-IL" sz="1200" b="1" dirty="0">
                <a:solidFill>
                  <a:srgbClr val="AEBDE8"/>
                </a:solidFill>
                <a:ea typeface="Tahoma" panose="020B0604030504040204" pitchFamily="34" charset="0"/>
              </a:endParaRPr>
            </a:p>
          </p:txBody>
        </p:sp>
        <p:cxnSp>
          <p:nvCxnSpPr>
            <p:cNvPr id="14" name="מחבר ישר 13"/>
            <p:cNvCxnSpPr/>
            <p:nvPr userDrawn="1"/>
          </p:nvCxnSpPr>
          <p:spPr>
            <a:xfrm flipH="1">
              <a:off x="6682662" y="262569"/>
              <a:ext cx="0" cy="64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ישר 14"/>
            <p:cNvCxnSpPr/>
            <p:nvPr userDrawn="1"/>
          </p:nvCxnSpPr>
          <p:spPr>
            <a:xfrm flipH="1">
              <a:off x="3888230" y="262569"/>
              <a:ext cx="0" cy="64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3267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607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851528"/>
            <a:ext cx="7886700" cy="6696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>
                <a:solidFill>
                  <a:srgbClr val="242852"/>
                </a:solidFill>
              </a:rPr>
              <a:pPr/>
              <a:t>8/10/2015</a:t>
            </a:fld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19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933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782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89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2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F467-2A03-45E0-B5D7-A3935EB0A4B8}" type="datetimeFigureOut">
              <a:rPr lang="en-US" dirty="0"/>
              <a:pPr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A12FD-0BBF-409E-BC68-90FB70CBDD1B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7"/>
          <p:cNvSpPr/>
          <p:nvPr userDrawn="1"/>
        </p:nvSpPr>
        <p:spPr>
          <a:xfrm>
            <a:off x="0" y="0"/>
            <a:ext cx="9144000" cy="6874644"/>
          </a:xfrm>
          <a:prstGeom prst="rect">
            <a:avLst/>
          </a:prstGeom>
          <a:blipFill dpi="0" rotWithShape="1">
            <a:blip r:embed="rId2" cstate="screen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8" name="קבוצה 7"/>
          <p:cNvGrpSpPr/>
          <p:nvPr userDrawn="1"/>
        </p:nvGrpSpPr>
        <p:grpSpPr>
          <a:xfrm>
            <a:off x="1558461" y="5676633"/>
            <a:ext cx="6038460" cy="1447576"/>
            <a:chOff x="2984608" y="-150961"/>
            <a:chExt cx="8051280" cy="1447576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5176" r="11202"/>
            <a:stretch/>
          </p:blipFill>
          <p:spPr>
            <a:xfrm>
              <a:off x="9319949" y="-150961"/>
              <a:ext cx="1715939" cy="1447576"/>
            </a:xfrm>
            <a:prstGeom prst="rect">
              <a:avLst/>
            </a:prstGeom>
          </p:spPr>
        </p:pic>
        <p:cxnSp>
          <p:nvCxnSpPr>
            <p:cNvPr id="10" name="מחבר ישר 9"/>
            <p:cNvCxnSpPr/>
            <p:nvPr userDrawn="1"/>
          </p:nvCxnSpPr>
          <p:spPr>
            <a:xfrm flipH="1">
              <a:off x="9294299" y="262569"/>
              <a:ext cx="0" cy="64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 userDrawn="1"/>
          </p:nvSpPr>
          <p:spPr>
            <a:xfrm>
              <a:off x="6553147" y="179134"/>
              <a:ext cx="2729807" cy="553998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he-IL" sz="1500" b="1" dirty="0" smtClean="0">
                  <a:solidFill>
                    <a:srgbClr val="AEBDE8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הפקולטה לארכיטקטורה</a:t>
              </a:r>
            </a:p>
            <a:p>
              <a:pPr algn="r" rtl="1"/>
              <a:r>
                <a:rPr lang="he-IL" sz="1500" b="1" dirty="0" smtClean="0">
                  <a:solidFill>
                    <a:srgbClr val="AEBDE8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ובינוי ערים</a:t>
              </a:r>
              <a:endParaRPr lang="he-IL" sz="1500" b="1" dirty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תמונה 11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608" y="212136"/>
              <a:ext cx="873593" cy="73070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3778985" y="179134"/>
              <a:ext cx="2907207" cy="5078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he-IL" sz="1500" b="1" dirty="0" smtClean="0">
                  <a:solidFill>
                    <a:srgbClr val="AEBDE8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המרכז לחקר העיר והאזור</a:t>
              </a:r>
              <a:endParaRPr lang="en-US" sz="1500" b="1" dirty="0" smtClean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algn="r" rtl="1"/>
              <a:r>
                <a:rPr lang="he-IL" sz="1200" b="1" dirty="0">
                  <a:solidFill>
                    <a:srgbClr val="AEBDE8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ע"ש פיליפ ואתל </a:t>
              </a:r>
              <a:r>
                <a:rPr lang="he-IL" sz="1200" b="1" dirty="0" err="1" smtClean="0">
                  <a:solidFill>
                    <a:srgbClr val="AEBDE8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קלצניק</a:t>
              </a:r>
              <a:endParaRPr lang="he-IL" sz="1200" b="1" dirty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מחבר ישר 13"/>
            <p:cNvCxnSpPr/>
            <p:nvPr userDrawn="1"/>
          </p:nvCxnSpPr>
          <p:spPr>
            <a:xfrm flipH="1">
              <a:off x="6682662" y="262569"/>
              <a:ext cx="0" cy="64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ישר 14"/>
            <p:cNvCxnSpPr/>
            <p:nvPr userDrawn="1"/>
          </p:nvCxnSpPr>
          <p:spPr>
            <a:xfrm flipH="1">
              <a:off x="3888230" y="262569"/>
              <a:ext cx="0" cy="64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3267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63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4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00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90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כותרת ותוכן"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7"/>
          <p:cNvSpPr/>
          <p:nvPr userDrawn="1"/>
        </p:nvSpPr>
        <p:spPr>
          <a:xfrm>
            <a:off x="0" y="0"/>
            <a:ext cx="9144000" cy="6874644"/>
          </a:xfrm>
          <a:prstGeom prst="rect">
            <a:avLst/>
          </a:prstGeom>
          <a:blipFill dpi="0" rotWithShape="1">
            <a:blip r:embed="rId2" cstate="screen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189" y="1301993"/>
            <a:ext cx="7338060" cy="470662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</p:txBody>
      </p:sp>
      <p:sp>
        <p:nvSpPr>
          <p:cNvPr id="107" name="כותרת 106"/>
          <p:cNvSpPr>
            <a:spLocks noGrp="1"/>
          </p:cNvSpPr>
          <p:nvPr>
            <p:ph type="title" hasCustomPrompt="1"/>
          </p:nvPr>
        </p:nvSpPr>
        <p:spPr>
          <a:xfrm>
            <a:off x="375710" y="253820"/>
            <a:ext cx="7886700" cy="794354"/>
          </a:xfrm>
          <a:prstGeom prst="rect">
            <a:avLst/>
          </a:prstGeom>
        </p:spPr>
        <p:txBody>
          <a:bodyPr/>
          <a:lstStyle>
            <a:lvl1pPr algn="r">
              <a:defRPr sz="2400" b="0">
                <a:solidFill>
                  <a:srgbClr val="00A1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e-IL" sz="2100" b="1" dirty="0" smtClean="0">
                <a:solidFill>
                  <a:srgbClr val="00A1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כותרת</a:t>
            </a:r>
            <a:endParaRPr lang="he-IL" sz="2100" b="1" dirty="0">
              <a:solidFill>
                <a:srgbClr val="00A1E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קבוצה 1"/>
          <p:cNvGrpSpPr/>
          <p:nvPr userDrawn="1"/>
        </p:nvGrpSpPr>
        <p:grpSpPr>
          <a:xfrm>
            <a:off x="1558461" y="5676633"/>
            <a:ext cx="6038460" cy="1447576"/>
            <a:chOff x="2984608" y="-150961"/>
            <a:chExt cx="8051280" cy="1447576"/>
          </a:xfrm>
        </p:grpSpPr>
        <p:pic>
          <p:nvPicPr>
            <p:cNvPr id="66" name="Picture 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5176" r="11202"/>
            <a:stretch/>
          </p:blipFill>
          <p:spPr>
            <a:xfrm>
              <a:off x="9319949" y="-150961"/>
              <a:ext cx="1715939" cy="1447576"/>
            </a:xfrm>
            <a:prstGeom prst="rect">
              <a:avLst/>
            </a:prstGeom>
          </p:spPr>
        </p:pic>
        <p:cxnSp>
          <p:nvCxnSpPr>
            <p:cNvPr id="35" name="מחבר ישר 34"/>
            <p:cNvCxnSpPr/>
            <p:nvPr userDrawn="1"/>
          </p:nvCxnSpPr>
          <p:spPr>
            <a:xfrm flipH="1">
              <a:off x="9294299" y="262569"/>
              <a:ext cx="0" cy="64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 userDrawn="1"/>
          </p:nvSpPr>
          <p:spPr>
            <a:xfrm>
              <a:off x="6553147" y="179134"/>
              <a:ext cx="2729807" cy="553998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he-IL" sz="1500" b="1" dirty="0" smtClean="0">
                  <a:solidFill>
                    <a:srgbClr val="AEBDE8"/>
                  </a:solidFill>
                  <a:ea typeface="Tahoma" panose="020B0604030504040204" pitchFamily="34" charset="0"/>
                </a:rPr>
                <a:t>הפקולטה לארכיטקטורה</a:t>
              </a:r>
            </a:p>
            <a:p>
              <a:pPr algn="r" rtl="1"/>
              <a:r>
                <a:rPr lang="he-IL" sz="1500" b="1" dirty="0" smtClean="0">
                  <a:solidFill>
                    <a:srgbClr val="AEBDE8"/>
                  </a:solidFill>
                  <a:ea typeface="Tahoma" panose="020B0604030504040204" pitchFamily="34" charset="0"/>
                </a:rPr>
                <a:t>ובינוי ערים</a:t>
              </a:r>
              <a:endParaRPr lang="he-IL" sz="1500" b="1" dirty="0">
                <a:solidFill>
                  <a:srgbClr val="AEBDE8"/>
                </a:solidFill>
                <a:ea typeface="Tahoma" panose="020B0604030504040204" pitchFamily="34" charset="0"/>
              </a:endParaRPr>
            </a:p>
          </p:txBody>
        </p:sp>
        <p:pic>
          <p:nvPicPr>
            <p:cNvPr id="37" name="תמונה 36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608" y="212136"/>
              <a:ext cx="873593" cy="730701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 userDrawn="1"/>
          </p:nvSpPr>
          <p:spPr>
            <a:xfrm>
              <a:off x="3778985" y="179134"/>
              <a:ext cx="2907207" cy="5078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he-IL" sz="1500" b="1" dirty="0" smtClean="0">
                  <a:solidFill>
                    <a:srgbClr val="AEBDE8"/>
                  </a:solidFill>
                  <a:ea typeface="Tahoma" panose="020B0604030504040204" pitchFamily="34" charset="0"/>
                </a:rPr>
                <a:t>המרכז לחקר העיר והאזור</a:t>
              </a:r>
              <a:endParaRPr lang="en-US" sz="1500" b="1" dirty="0" smtClean="0">
                <a:solidFill>
                  <a:srgbClr val="AEBDE8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algn="r" rtl="1"/>
              <a:r>
                <a:rPr lang="he-IL" sz="1200" b="1" dirty="0">
                  <a:solidFill>
                    <a:srgbClr val="AEBDE8"/>
                  </a:solidFill>
                  <a:ea typeface="Tahoma" panose="020B0604030504040204" pitchFamily="34" charset="0"/>
                </a:rPr>
                <a:t>ע"ש פיליפ ואתל </a:t>
              </a:r>
              <a:r>
                <a:rPr lang="he-IL" sz="1200" b="1" dirty="0" err="1" smtClean="0">
                  <a:solidFill>
                    <a:srgbClr val="AEBDE8"/>
                  </a:solidFill>
                  <a:ea typeface="Tahoma" panose="020B0604030504040204" pitchFamily="34" charset="0"/>
                </a:rPr>
                <a:t>קלצניק</a:t>
              </a:r>
              <a:endParaRPr lang="he-IL" sz="1200" b="1" dirty="0">
                <a:solidFill>
                  <a:srgbClr val="AEBDE8"/>
                </a:solidFill>
                <a:ea typeface="Tahoma" panose="020B0604030504040204" pitchFamily="34" charset="0"/>
              </a:endParaRPr>
            </a:p>
          </p:txBody>
        </p:sp>
        <p:cxnSp>
          <p:nvCxnSpPr>
            <p:cNvPr id="39" name="מחבר ישר 38"/>
            <p:cNvCxnSpPr/>
            <p:nvPr userDrawn="1"/>
          </p:nvCxnSpPr>
          <p:spPr>
            <a:xfrm flipH="1">
              <a:off x="6682662" y="262569"/>
              <a:ext cx="0" cy="64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מחבר ישר 39"/>
            <p:cNvCxnSpPr/>
            <p:nvPr userDrawn="1"/>
          </p:nvCxnSpPr>
          <p:spPr>
            <a:xfrm flipH="1">
              <a:off x="3888230" y="262569"/>
              <a:ext cx="0" cy="64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2930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607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>
                <a:solidFill>
                  <a:schemeClr val="bg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44269"/>
            <a:ext cx="8534400" cy="667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/>
                </a:solidFill>
              </a:rPr>
              <a:pPr/>
              <a:t>8/10/2015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78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F467-2A03-45E0-B5D7-A3935EB0A4B8}" type="datetimeFigureOut">
              <a:rPr lang="en-US" dirty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A12FD-0BBF-409E-BC68-90FB70CBDD1B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7"/>
          <p:cNvSpPr/>
          <p:nvPr userDrawn="1"/>
        </p:nvSpPr>
        <p:spPr>
          <a:xfrm>
            <a:off x="0" y="0"/>
            <a:ext cx="9144000" cy="6874644"/>
          </a:xfrm>
          <a:prstGeom prst="rect">
            <a:avLst/>
          </a:prstGeom>
          <a:blipFill dpi="0" rotWithShape="1">
            <a:blip r:embed="rId2" cstate="screen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8" name="קבוצה 7"/>
          <p:cNvGrpSpPr/>
          <p:nvPr userDrawn="1"/>
        </p:nvGrpSpPr>
        <p:grpSpPr>
          <a:xfrm>
            <a:off x="1558461" y="5676633"/>
            <a:ext cx="6038460" cy="1447576"/>
            <a:chOff x="2984608" y="-150961"/>
            <a:chExt cx="8051280" cy="1447576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5176" r="11202"/>
            <a:stretch/>
          </p:blipFill>
          <p:spPr>
            <a:xfrm>
              <a:off x="9319949" y="-150961"/>
              <a:ext cx="1715939" cy="1447576"/>
            </a:xfrm>
            <a:prstGeom prst="rect">
              <a:avLst/>
            </a:prstGeom>
          </p:spPr>
        </p:pic>
        <p:cxnSp>
          <p:nvCxnSpPr>
            <p:cNvPr id="10" name="מחבר ישר 9"/>
            <p:cNvCxnSpPr/>
            <p:nvPr userDrawn="1"/>
          </p:nvCxnSpPr>
          <p:spPr>
            <a:xfrm flipH="1">
              <a:off x="9294299" y="262569"/>
              <a:ext cx="0" cy="64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 userDrawn="1"/>
          </p:nvSpPr>
          <p:spPr>
            <a:xfrm>
              <a:off x="6553147" y="179134"/>
              <a:ext cx="2729807" cy="553998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he-IL" sz="1500" b="1" dirty="0" smtClean="0">
                  <a:solidFill>
                    <a:srgbClr val="AEBDE8"/>
                  </a:solidFill>
                  <a:ea typeface="Tahoma" panose="020B0604030504040204" pitchFamily="34" charset="0"/>
                </a:rPr>
                <a:t>הפקולטה לארכיטקטורה</a:t>
              </a:r>
            </a:p>
            <a:p>
              <a:pPr algn="r" rtl="1"/>
              <a:r>
                <a:rPr lang="he-IL" sz="1500" b="1" dirty="0" smtClean="0">
                  <a:solidFill>
                    <a:srgbClr val="AEBDE8"/>
                  </a:solidFill>
                  <a:ea typeface="Tahoma" panose="020B0604030504040204" pitchFamily="34" charset="0"/>
                </a:rPr>
                <a:t>ובינוי ערים</a:t>
              </a:r>
              <a:endParaRPr lang="he-IL" sz="1500" b="1" dirty="0">
                <a:solidFill>
                  <a:srgbClr val="AEBDE8"/>
                </a:solidFill>
                <a:ea typeface="Tahoma" panose="020B0604030504040204" pitchFamily="34" charset="0"/>
              </a:endParaRPr>
            </a:p>
          </p:txBody>
        </p:sp>
        <p:pic>
          <p:nvPicPr>
            <p:cNvPr id="12" name="תמונה 11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608" y="212136"/>
              <a:ext cx="873593" cy="73070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3778985" y="179134"/>
              <a:ext cx="2907207" cy="5078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he-IL" sz="1500" b="1" dirty="0" smtClean="0">
                  <a:solidFill>
                    <a:srgbClr val="AEBDE8"/>
                  </a:solidFill>
                  <a:ea typeface="Tahoma" panose="020B0604030504040204" pitchFamily="34" charset="0"/>
                </a:rPr>
                <a:t>המרכז לחקר העיר והאזור</a:t>
              </a:r>
              <a:endParaRPr lang="en-US" sz="1500" b="1" dirty="0" smtClean="0">
                <a:solidFill>
                  <a:srgbClr val="AEBDE8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algn="r" rtl="1"/>
              <a:r>
                <a:rPr lang="he-IL" sz="1200" b="1" dirty="0">
                  <a:solidFill>
                    <a:srgbClr val="AEBDE8"/>
                  </a:solidFill>
                  <a:ea typeface="Tahoma" panose="020B0604030504040204" pitchFamily="34" charset="0"/>
                </a:rPr>
                <a:t>ע"ש פיליפ ואתל </a:t>
              </a:r>
              <a:r>
                <a:rPr lang="he-IL" sz="1200" b="1" dirty="0" err="1" smtClean="0">
                  <a:solidFill>
                    <a:srgbClr val="AEBDE8"/>
                  </a:solidFill>
                  <a:ea typeface="Tahoma" panose="020B0604030504040204" pitchFamily="34" charset="0"/>
                </a:rPr>
                <a:t>קלצניק</a:t>
              </a:r>
              <a:endParaRPr lang="he-IL" sz="1200" b="1" dirty="0">
                <a:solidFill>
                  <a:srgbClr val="AEBDE8"/>
                </a:solidFill>
                <a:ea typeface="Tahoma" panose="020B0604030504040204" pitchFamily="34" charset="0"/>
              </a:endParaRPr>
            </a:p>
          </p:txBody>
        </p:sp>
        <p:cxnSp>
          <p:nvCxnSpPr>
            <p:cNvPr id="14" name="מחבר ישר 13"/>
            <p:cNvCxnSpPr/>
            <p:nvPr userDrawn="1"/>
          </p:nvCxnSpPr>
          <p:spPr>
            <a:xfrm flipH="1">
              <a:off x="6682662" y="262569"/>
              <a:ext cx="0" cy="64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ישר 14"/>
            <p:cNvCxnSpPr/>
            <p:nvPr userDrawn="1"/>
          </p:nvCxnSpPr>
          <p:spPr>
            <a:xfrm flipH="1">
              <a:off x="3888230" y="262569"/>
              <a:ext cx="0" cy="64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8324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607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851528"/>
            <a:ext cx="7886700" cy="6696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>
                <a:solidFill>
                  <a:srgbClr val="242852"/>
                </a:solidFill>
              </a:rPr>
              <a:pPr/>
              <a:t>8/10/2015</a:t>
            </a:fld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45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95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4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607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851528"/>
            <a:ext cx="7886700" cy="6696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19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569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54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6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70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765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753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כותרת ותוכן"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7"/>
          <p:cNvSpPr/>
          <p:nvPr userDrawn="1"/>
        </p:nvSpPr>
        <p:spPr>
          <a:xfrm>
            <a:off x="0" y="0"/>
            <a:ext cx="9144000" cy="6874644"/>
          </a:xfrm>
          <a:prstGeom prst="rect">
            <a:avLst/>
          </a:prstGeom>
          <a:blipFill dpi="0" rotWithShape="1">
            <a:blip r:embed="rId2" cstate="screen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189" y="1301993"/>
            <a:ext cx="7338060" cy="470662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</p:txBody>
      </p:sp>
      <p:sp>
        <p:nvSpPr>
          <p:cNvPr id="107" name="כותרת 106"/>
          <p:cNvSpPr>
            <a:spLocks noGrp="1"/>
          </p:cNvSpPr>
          <p:nvPr>
            <p:ph type="title" hasCustomPrompt="1"/>
          </p:nvPr>
        </p:nvSpPr>
        <p:spPr>
          <a:xfrm>
            <a:off x="375710" y="253820"/>
            <a:ext cx="7886700" cy="794354"/>
          </a:xfrm>
          <a:prstGeom prst="rect">
            <a:avLst/>
          </a:prstGeom>
        </p:spPr>
        <p:txBody>
          <a:bodyPr/>
          <a:lstStyle>
            <a:lvl1pPr algn="r">
              <a:defRPr sz="2400" b="0">
                <a:solidFill>
                  <a:srgbClr val="00A1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e-IL" sz="2100" b="1" dirty="0" smtClean="0">
                <a:solidFill>
                  <a:srgbClr val="00A1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כותרת</a:t>
            </a:r>
            <a:endParaRPr lang="he-IL" sz="2100" b="1" dirty="0">
              <a:solidFill>
                <a:srgbClr val="00A1E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קבוצה 1"/>
          <p:cNvGrpSpPr/>
          <p:nvPr userDrawn="1"/>
        </p:nvGrpSpPr>
        <p:grpSpPr>
          <a:xfrm>
            <a:off x="1558461" y="5676633"/>
            <a:ext cx="6038460" cy="1447576"/>
            <a:chOff x="2984608" y="-150961"/>
            <a:chExt cx="8051280" cy="1447576"/>
          </a:xfrm>
        </p:grpSpPr>
        <p:pic>
          <p:nvPicPr>
            <p:cNvPr id="66" name="Picture 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5176" r="11202"/>
            <a:stretch/>
          </p:blipFill>
          <p:spPr>
            <a:xfrm>
              <a:off x="9319949" y="-150961"/>
              <a:ext cx="1715939" cy="1447576"/>
            </a:xfrm>
            <a:prstGeom prst="rect">
              <a:avLst/>
            </a:prstGeom>
          </p:spPr>
        </p:pic>
        <p:cxnSp>
          <p:nvCxnSpPr>
            <p:cNvPr id="35" name="מחבר ישר 34"/>
            <p:cNvCxnSpPr/>
            <p:nvPr userDrawn="1"/>
          </p:nvCxnSpPr>
          <p:spPr>
            <a:xfrm flipH="1">
              <a:off x="9294299" y="262569"/>
              <a:ext cx="0" cy="64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 userDrawn="1"/>
          </p:nvSpPr>
          <p:spPr>
            <a:xfrm>
              <a:off x="6553147" y="179134"/>
              <a:ext cx="2729807" cy="553998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he-IL" sz="1500" b="1" dirty="0" smtClean="0">
                  <a:solidFill>
                    <a:srgbClr val="AEBDE8"/>
                  </a:solidFill>
                  <a:ea typeface="Tahoma" panose="020B0604030504040204" pitchFamily="34" charset="0"/>
                </a:rPr>
                <a:t>הפקולטה לארכיטקטורה</a:t>
              </a:r>
            </a:p>
            <a:p>
              <a:pPr algn="r" rtl="1"/>
              <a:r>
                <a:rPr lang="he-IL" sz="1500" b="1" dirty="0" smtClean="0">
                  <a:solidFill>
                    <a:srgbClr val="AEBDE8"/>
                  </a:solidFill>
                  <a:ea typeface="Tahoma" panose="020B0604030504040204" pitchFamily="34" charset="0"/>
                </a:rPr>
                <a:t>ובינוי ערים</a:t>
              </a:r>
              <a:endParaRPr lang="he-IL" sz="1500" b="1" dirty="0">
                <a:solidFill>
                  <a:srgbClr val="AEBDE8"/>
                </a:solidFill>
                <a:ea typeface="Tahoma" panose="020B0604030504040204" pitchFamily="34" charset="0"/>
              </a:endParaRPr>
            </a:p>
          </p:txBody>
        </p:sp>
        <p:pic>
          <p:nvPicPr>
            <p:cNvPr id="37" name="תמונה 36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608" y="212136"/>
              <a:ext cx="873593" cy="730701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 userDrawn="1"/>
          </p:nvSpPr>
          <p:spPr>
            <a:xfrm>
              <a:off x="3778985" y="179134"/>
              <a:ext cx="2907207" cy="5078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he-IL" sz="1500" b="1" dirty="0" smtClean="0">
                  <a:solidFill>
                    <a:srgbClr val="AEBDE8"/>
                  </a:solidFill>
                  <a:ea typeface="Tahoma" panose="020B0604030504040204" pitchFamily="34" charset="0"/>
                </a:rPr>
                <a:t>המרכז לחקר העיר והאזור</a:t>
              </a:r>
              <a:endParaRPr lang="en-US" sz="1500" b="1" dirty="0" smtClean="0">
                <a:solidFill>
                  <a:srgbClr val="AEBDE8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algn="r" rtl="1"/>
              <a:r>
                <a:rPr lang="he-IL" sz="1200" b="1" dirty="0">
                  <a:solidFill>
                    <a:srgbClr val="AEBDE8"/>
                  </a:solidFill>
                  <a:ea typeface="Tahoma" panose="020B0604030504040204" pitchFamily="34" charset="0"/>
                </a:rPr>
                <a:t>ע"ש פיליפ ואתל </a:t>
              </a:r>
              <a:r>
                <a:rPr lang="he-IL" sz="1200" b="1" dirty="0" err="1" smtClean="0">
                  <a:solidFill>
                    <a:srgbClr val="AEBDE8"/>
                  </a:solidFill>
                  <a:ea typeface="Tahoma" panose="020B0604030504040204" pitchFamily="34" charset="0"/>
                </a:rPr>
                <a:t>קלצניק</a:t>
              </a:r>
              <a:endParaRPr lang="he-IL" sz="1200" b="1" dirty="0">
                <a:solidFill>
                  <a:srgbClr val="AEBDE8"/>
                </a:solidFill>
                <a:ea typeface="Tahoma" panose="020B0604030504040204" pitchFamily="34" charset="0"/>
              </a:endParaRPr>
            </a:p>
          </p:txBody>
        </p:sp>
        <p:cxnSp>
          <p:nvCxnSpPr>
            <p:cNvPr id="39" name="מחבר ישר 38"/>
            <p:cNvCxnSpPr/>
            <p:nvPr userDrawn="1"/>
          </p:nvCxnSpPr>
          <p:spPr>
            <a:xfrm flipH="1">
              <a:off x="6682662" y="262569"/>
              <a:ext cx="0" cy="64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מחבר ישר 39"/>
            <p:cNvCxnSpPr/>
            <p:nvPr userDrawn="1"/>
          </p:nvCxnSpPr>
          <p:spPr>
            <a:xfrm flipH="1">
              <a:off x="3888230" y="262569"/>
              <a:ext cx="0" cy="64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8453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607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>
                <a:solidFill>
                  <a:schemeClr val="bg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44269"/>
            <a:ext cx="8534400" cy="667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/>
                </a:solidFill>
              </a:rPr>
              <a:pPr/>
              <a:t>8/10/2015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78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F467-2A03-45E0-B5D7-A3935EB0A4B8}" type="datetimeFigureOut">
              <a:rPr lang="en-US" dirty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A12FD-0BBF-409E-BC68-90FB70CBDD1B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7"/>
          <p:cNvSpPr/>
          <p:nvPr userDrawn="1"/>
        </p:nvSpPr>
        <p:spPr>
          <a:xfrm>
            <a:off x="0" y="0"/>
            <a:ext cx="9144000" cy="6874644"/>
          </a:xfrm>
          <a:prstGeom prst="rect">
            <a:avLst/>
          </a:prstGeom>
          <a:blipFill dpi="0" rotWithShape="1">
            <a:blip r:embed="rId2" cstate="screen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8" name="קבוצה 7"/>
          <p:cNvGrpSpPr/>
          <p:nvPr userDrawn="1"/>
        </p:nvGrpSpPr>
        <p:grpSpPr>
          <a:xfrm>
            <a:off x="1558461" y="5676633"/>
            <a:ext cx="6038460" cy="1447576"/>
            <a:chOff x="2984608" y="-150961"/>
            <a:chExt cx="8051280" cy="1447576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5176" r="11202"/>
            <a:stretch/>
          </p:blipFill>
          <p:spPr>
            <a:xfrm>
              <a:off x="9319949" y="-150961"/>
              <a:ext cx="1715939" cy="1447576"/>
            </a:xfrm>
            <a:prstGeom prst="rect">
              <a:avLst/>
            </a:prstGeom>
          </p:spPr>
        </p:pic>
        <p:cxnSp>
          <p:nvCxnSpPr>
            <p:cNvPr id="10" name="מחבר ישר 9"/>
            <p:cNvCxnSpPr/>
            <p:nvPr userDrawn="1"/>
          </p:nvCxnSpPr>
          <p:spPr>
            <a:xfrm flipH="1">
              <a:off x="9294299" y="262569"/>
              <a:ext cx="0" cy="64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 userDrawn="1"/>
          </p:nvSpPr>
          <p:spPr>
            <a:xfrm>
              <a:off x="6553147" y="179134"/>
              <a:ext cx="2729807" cy="553998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he-IL" sz="1500" b="1" dirty="0" smtClean="0">
                  <a:solidFill>
                    <a:srgbClr val="AEBDE8"/>
                  </a:solidFill>
                  <a:ea typeface="Tahoma" panose="020B0604030504040204" pitchFamily="34" charset="0"/>
                </a:rPr>
                <a:t>הפקולטה לארכיטקטורה</a:t>
              </a:r>
            </a:p>
            <a:p>
              <a:pPr algn="r" rtl="1"/>
              <a:r>
                <a:rPr lang="he-IL" sz="1500" b="1" dirty="0" smtClean="0">
                  <a:solidFill>
                    <a:srgbClr val="AEBDE8"/>
                  </a:solidFill>
                  <a:ea typeface="Tahoma" panose="020B0604030504040204" pitchFamily="34" charset="0"/>
                </a:rPr>
                <a:t>ובינוי ערים</a:t>
              </a:r>
              <a:endParaRPr lang="he-IL" sz="1500" b="1" dirty="0">
                <a:solidFill>
                  <a:srgbClr val="AEBDE8"/>
                </a:solidFill>
                <a:ea typeface="Tahoma" panose="020B0604030504040204" pitchFamily="34" charset="0"/>
              </a:endParaRPr>
            </a:p>
          </p:txBody>
        </p:sp>
        <p:pic>
          <p:nvPicPr>
            <p:cNvPr id="12" name="תמונה 11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608" y="212136"/>
              <a:ext cx="873593" cy="73070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3778985" y="179134"/>
              <a:ext cx="2907207" cy="5078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he-IL" sz="1500" b="1" dirty="0" smtClean="0">
                  <a:solidFill>
                    <a:srgbClr val="AEBDE8"/>
                  </a:solidFill>
                  <a:ea typeface="Tahoma" panose="020B0604030504040204" pitchFamily="34" charset="0"/>
                </a:rPr>
                <a:t>המרכז לחקר העיר והאזור</a:t>
              </a:r>
              <a:endParaRPr lang="en-US" sz="1500" b="1" dirty="0" smtClean="0">
                <a:solidFill>
                  <a:srgbClr val="AEBDE8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algn="r" rtl="1"/>
              <a:r>
                <a:rPr lang="he-IL" sz="1200" b="1" dirty="0">
                  <a:solidFill>
                    <a:srgbClr val="AEBDE8"/>
                  </a:solidFill>
                  <a:ea typeface="Tahoma" panose="020B0604030504040204" pitchFamily="34" charset="0"/>
                </a:rPr>
                <a:t>ע"ש פיליפ ואתל </a:t>
              </a:r>
              <a:r>
                <a:rPr lang="he-IL" sz="1200" b="1" dirty="0" err="1" smtClean="0">
                  <a:solidFill>
                    <a:srgbClr val="AEBDE8"/>
                  </a:solidFill>
                  <a:ea typeface="Tahoma" panose="020B0604030504040204" pitchFamily="34" charset="0"/>
                </a:rPr>
                <a:t>קלצניק</a:t>
              </a:r>
              <a:endParaRPr lang="he-IL" sz="1200" b="1" dirty="0">
                <a:solidFill>
                  <a:srgbClr val="AEBDE8"/>
                </a:solidFill>
                <a:ea typeface="Tahoma" panose="020B0604030504040204" pitchFamily="34" charset="0"/>
              </a:endParaRPr>
            </a:p>
          </p:txBody>
        </p:sp>
        <p:cxnSp>
          <p:nvCxnSpPr>
            <p:cNvPr id="14" name="מחבר ישר 13"/>
            <p:cNvCxnSpPr/>
            <p:nvPr userDrawn="1"/>
          </p:nvCxnSpPr>
          <p:spPr>
            <a:xfrm flipH="1">
              <a:off x="6682662" y="262569"/>
              <a:ext cx="0" cy="64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ישר 14"/>
            <p:cNvCxnSpPr/>
            <p:nvPr userDrawn="1"/>
          </p:nvCxnSpPr>
          <p:spPr>
            <a:xfrm flipH="1">
              <a:off x="3888230" y="262569"/>
              <a:ext cx="0" cy="64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8324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607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851528"/>
            <a:ext cx="7886700" cy="6696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>
                <a:solidFill>
                  <a:srgbClr val="242852"/>
                </a:solidFill>
              </a:rPr>
              <a:pPr/>
              <a:t>8/10/2015</a:t>
            </a:fld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45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9335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954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422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569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54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61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707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765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753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כותרת ותוכן"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7"/>
          <p:cNvSpPr/>
          <p:nvPr userDrawn="1"/>
        </p:nvSpPr>
        <p:spPr>
          <a:xfrm>
            <a:off x="0" y="0"/>
            <a:ext cx="9144000" cy="6874644"/>
          </a:xfrm>
          <a:prstGeom prst="rect">
            <a:avLst/>
          </a:prstGeom>
          <a:blipFill dpi="0" rotWithShape="1">
            <a:blip r:embed="rId2" cstate="screen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189" y="1301993"/>
            <a:ext cx="7338060" cy="470662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</p:txBody>
      </p:sp>
      <p:sp>
        <p:nvSpPr>
          <p:cNvPr id="107" name="כותרת 106"/>
          <p:cNvSpPr>
            <a:spLocks noGrp="1"/>
          </p:cNvSpPr>
          <p:nvPr>
            <p:ph type="title" hasCustomPrompt="1"/>
          </p:nvPr>
        </p:nvSpPr>
        <p:spPr>
          <a:xfrm>
            <a:off x="375710" y="253820"/>
            <a:ext cx="7886700" cy="794354"/>
          </a:xfrm>
          <a:prstGeom prst="rect">
            <a:avLst/>
          </a:prstGeom>
        </p:spPr>
        <p:txBody>
          <a:bodyPr/>
          <a:lstStyle>
            <a:lvl1pPr algn="r">
              <a:defRPr sz="2400" b="0">
                <a:solidFill>
                  <a:srgbClr val="00A1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e-IL" sz="2100" b="1" dirty="0" smtClean="0">
                <a:solidFill>
                  <a:srgbClr val="00A1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כותרת</a:t>
            </a:r>
            <a:endParaRPr lang="he-IL" sz="2100" b="1" dirty="0">
              <a:solidFill>
                <a:srgbClr val="00A1E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קבוצה 1"/>
          <p:cNvGrpSpPr/>
          <p:nvPr userDrawn="1"/>
        </p:nvGrpSpPr>
        <p:grpSpPr>
          <a:xfrm>
            <a:off x="1558461" y="5676633"/>
            <a:ext cx="6038460" cy="1447576"/>
            <a:chOff x="2984608" y="-150961"/>
            <a:chExt cx="8051280" cy="1447576"/>
          </a:xfrm>
        </p:grpSpPr>
        <p:pic>
          <p:nvPicPr>
            <p:cNvPr id="66" name="Picture 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5176" r="11202"/>
            <a:stretch/>
          </p:blipFill>
          <p:spPr>
            <a:xfrm>
              <a:off x="9319949" y="-150961"/>
              <a:ext cx="1715939" cy="1447576"/>
            </a:xfrm>
            <a:prstGeom prst="rect">
              <a:avLst/>
            </a:prstGeom>
          </p:spPr>
        </p:pic>
        <p:cxnSp>
          <p:nvCxnSpPr>
            <p:cNvPr id="35" name="מחבר ישר 34"/>
            <p:cNvCxnSpPr/>
            <p:nvPr userDrawn="1"/>
          </p:nvCxnSpPr>
          <p:spPr>
            <a:xfrm flipH="1">
              <a:off x="9294299" y="262569"/>
              <a:ext cx="0" cy="64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 userDrawn="1"/>
          </p:nvSpPr>
          <p:spPr>
            <a:xfrm>
              <a:off x="6553147" y="179134"/>
              <a:ext cx="2729807" cy="553998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he-IL" sz="1500" b="1" dirty="0" smtClean="0">
                  <a:solidFill>
                    <a:srgbClr val="AEBDE8"/>
                  </a:solidFill>
                  <a:ea typeface="Tahoma" panose="020B0604030504040204" pitchFamily="34" charset="0"/>
                </a:rPr>
                <a:t>הפקולטה לארכיטקטורה</a:t>
              </a:r>
            </a:p>
            <a:p>
              <a:pPr algn="r" rtl="1"/>
              <a:r>
                <a:rPr lang="he-IL" sz="1500" b="1" dirty="0" smtClean="0">
                  <a:solidFill>
                    <a:srgbClr val="AEBDE8"/>
                  </a:solidFill>
                  <a:ea typeface="Tahoma" panose="020B0604030504040204" pitchFamily="34" charset="0"/>
                </a:rPr>
                <a:t>ובינוי ערים</a:t>
              </a:r>
              <a:endParaRPr lang="he-IL" sz="1500" b="1" dirty="0">
                <a:solidFill>
                  <a:srgbClr val="AEBDE8"/>
                </a:solidFill>
                <a:ea typeface="Tahoma" panose="020B0604030504040204" pitchFamily="34" charset="0"/>
              </a:endParaRPr>
            </a:p>
          </p:txBody>
        </p:sp>
        <p:pic>
          <p:nvPicPr>
            <p:cNvPr id="37" name="תמונה 36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608" y="212136"/>
              <a:ext cx="873593" cy="730701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 userDrawn="1"/>
          </p:nvSpPr>
          <p:spPr>
            <a:xfrm>
              <a:off x="3778985" y="179134"/>
              <a:ext cx="2907207" cy="5078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he-IL" sz="1500" b="1" dirty="0" smtClean="0">
                  <a:solidFill>
                    <a:srgbClr val="AEBDE8"/>
                  </a:solidFill>
                  <a:ea typeface="Tahoma" panose="020B0604030504040204" pitchFamily="34" charset="0"/>
                </a:rPr>
                <a:t>המרכז לחקר העיר והאזור</a:t>
              </a:r>
              <a:endParaRPr lang="en-US" sz="1500" b="1" dirty="0" smtClean="0">
                <a:solidFill>
                  <a:srgbClr val="AEBDE8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algn="r" rtl="1"/>
              <a:r>
                <a:rPr lang="he-IL" sz="1200" b="1" dirty="0">
                  <a:solidFill>
                    <a:srgbClr val="AEBDE8"/>
                  </a:solidFill>
                  <a:ea typeface="Tahoma" panose="020B0604030504040204" pitchFamily="34" charset="0"/>
                </a:rPr>
                <a:t>ע"ש פיליפ ואתל </a:t>
              </a:r>
              <a:r>
                <a:rPr lang="he-IL" sz="1200" b="1" dirty="0" err="1" smtClean="0">
                  <a:solidFill>
                    <a:srgbClr val="AEBDE8"/>
                  </a:solidFill>
                  <a:ea typeface="Tahoma" panose="020B0604030504040204" pitchFamily="34" charset="0"/>
                </a:rPr>
                <a:t>קלצניק</a:t>
              </a:r>
              <a:endParaRPr lang="he-IL" sz="1200" b="1" dirty="0">
                <a:solidFill>
                  <a:srgbClr val="AEBDE8"/>
                </a:solidFill>
                <a:ea typeface="Tahoma" panose="020B0604030504040204" pitchFamily="34" charset="0"/>
              </a:endParaRPr>
            </a:p>
          </p:txBody>
        </p:sp>
        <p:cxnSp>
          <p:nvCxnSpPr>
            <p:cNvPr id="39" name="מחבר ישר 38"/>
            <p:cNvCxnSpPr/>
            <p:nvPr userDrawn="1"/>
          </p:nvCxnSpPr>
          <p:spPr>
            <a:xfrm flipH="1">
              <a:off x="6682662" y="262569"/>
              <a:ext cx="0" cy="64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מחבר ישר 39"/>
            <p:cNvCxnSpPr/>
            <p:nvPr userDrawn="1"/>
          </p:nvCxnSpPr>
          <p:spPr>
            <a:xfrm flipH="1">
              <a:off x="3888230" y="262569"/>
              <a:ext cx="0" cy="64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8453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607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>
                <a:solidFill>
                  <a:schemeClr val="bg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44269"/>
            <a:ext cx="8534400" cy="667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/>
                </a:solidFill>
              </a:rPr>
              <a:pPr/>
              <a:t>8/10/2015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568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7823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F467-2A03-45E0-B5D7-A3935EB0A4B8}" type="datetimeFigureOut">
              <a:rPr lang="en-US" dirty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A12FD-0BBF-409E-BC68-90FB70CBDD1B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7"/>
          <p:cNvSpPr/>
          <p:nvPr userDrawn="1"/>
        </p:nvSpPr>
        <p:spPr>
          <a:xfrm>
            <a:off x="0" y="0"/>
            <a:ext cx="9144000" cy="6874644"/>
          </a:xfrm>
          <a:prstGeom prst="rect">
            <a:avLst/>
          </a:prstGeom>
          <a:blipFill dpi="0" rotWithShape="1">
            <a:blip r:embed="rId2" cstate="screen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8" name="קבוצה 7"/>
          <p:cNvGrpSpPr/>
          <p:nvPr userDrawn="1"/>
        </p:nvGrpSpPr>
        <p:grpSpPr>
          <a:xfrm>
            <a:off x="1558461" y="5676633"/>
            <a:ext cx="6038460" cy="1447576"/>
            <a:chOff x="2984608" y="-150961"/>
            <a:chExt cx="8051280" cy="1447576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5176" r="11202"/>
            <a:stretch/>
          </p:blipFill>
          <p:spPr>
            <a:xfrm>
              <a:off x="9319949" y="-150961"/>
              <a:ext cx="1715939" cy="1447576"/>
            </a:xfrm>
            <a:prstGeom prst="rect">
              <a:avLst/>
            </a:prstGeom>
          </p:spPr>
        </p:pic>
        <p:cxnSp>
          <p:nvCxnSpPr>
            <p:cNvPr id="10" name="מחבר ישר 9"/>
            <p:cNvCxnSpPr/>
            <p:nvPr userDrawn="1"/>
          </p:nvCxnSpPr>
          <p:spPr>
            <a:xfrm flipH="1">
              <a:off x="9294299" y="262569"/>
              <a:ext cx="0" cy="64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 userDrawn="1"/>
          </p:nvSpPr>
          <p:spPr>
            <a:xfrm>
              <a:off x="6553147" y="179134"/>
              <a:ext cx="2729807" cy="553998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he-IL" sz="1500" b="1" dirty="0" smtClean="0">
                  <a:solidFill>
                    <a:srgbClr val="AEBDE8"/>
                  </a:solidFill>
                  <a:ea typeface="Tahoma" panose="020B0604030504040204" pitchFamily="34" charset="0"/>
                </a:rPr>
                <a:t>הפקולטה לארכיטקטורה</a:t>
              </a:r>
            </a:p>
            <a:p>
              <a:pPr algn="r" rtl="1"/>
              <a:r>
                <a:rPr lang="he-IL" sz="1500" b="1" dirty="0" smtClean="0">
                  <a:solidFill>
                    <a:srgbClr val="AEBDE8"/>
                  </a:solidFill>
                  <a:ea typeface="Tahoma" panose="020B0604030504040204" pitchFamily="34" charset="0"/>
                </a:rPr>
                <a:t>ובינוי ערים</a:t>
              </a:r>
              <a:endParaRPr lang="he-IL" sz="1500" b="1" dirty="0">
                <a:solidFill>
                  <a:srgbClr val="AEBDE8"/>
                </a:solidFill>
                <a:ea typeface="Tahoma" panose="020B0604030504040204" pitchFamily="34" charset="0"/>
              </a:endParaRPr>
            </a:p>
          </p:txBody>
        </p:sp>
        <p:pic>
          <p:nvPicPr>
            <p:cNvPr id="12" name="תמונה 11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608" y="212136"/>
              <a:ext cx="873593" cy="73070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3778985" y="179134"/>
              <a:ext cx="2907207" cy="5078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he-IL" sz="1500" b="1" dirty="0" smtClean="0">
                  <a:solidFill>
                    <a:srgbClr val="AEBDE8"/>
                  </a:solidFill>
                  <a:ea typeface="Tahoma" panose="020B0604030504040204" pitchFamily="34" charset="0"/>
                </a:rPr>
                <a:t>המרכז לחקר העיר והאזור</a:t>
              </a:r>
              <a:endParaRPr lang="en-US" sz="1500" b="1" dirty="0" smtClean="0">
                <a:solidFill>
                  <a:srgbClr val="AEBDE8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algn="r" rtl="1"/>
              <a:r>
                <a:rPr lang="he-IL" sz="1200" b="1" dirty="0">
                  <a:solidFill>
                    <a:srgbClr val="AEBDE8"/>
                  </a:solidFill>
                  <a:ea typeface="Tahoma" panose="020B0604030504040204" pitchFamily="34" charset="0"/>
                </a:rPr>
                <a:t>ע"ש פיליפ ואתל </a:t>
              </a:r>
              <a:r>
                <a:rPr lang="he-IL" sz="1200" b="1" dirty="0" err="1" smtClean="0">
                  <a:solidFill>
                    <a:srgbClr val="AEBDE8"/>
                  </a:solidFill>
                  <a:ea typeface="Tahoma" panose="020B0604030504040204" pitchFamily="34" charset="0"/>
                </a:rPr>
                <a:t>קלצניק</a:t>
              </a:r>
              <a:endParaRPr lang="he-IL" sz="1200" b="1" dirty="0">
                <a:solidFill>
                  <a:srgbClr val="AEBDE8"/>
                </a:solidFill>
                <a:ea typeface="Tahoma" panose="020B0604030504040204" pitchFamily="34" charset="0"/>
              </a:endParaRPr>
            </a:p>
          </p:txBody>
        </p:sp>
        <p:cxnSp>
          <p:nvCxnSpPr>
            <p:cNvPr id="14" name="מחבר ישר 13"/>
            <p:cNvCxnSpPr/>
            <p:nvPr userDrawn="1"/>
          </p:nvCxnSpPr>
          <p:spPr>
            <a:xfrm flipH="1">
              <a:off x="6682662" y="262569"/>
              <a:ext cx="0" cy="64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ישר 14"/>
            <p:cNvCxnSpPr/>
            <p:nvPr userDrawn="1"/>
          </p:nvCxnSpPr>
          <p:spPr>
            <a:xfrm flipH="1">
              <a:off x="3888230" y="262569"/>
              <a:ext cx="0" cy="64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60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607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851528"/>
            <a:ext cx="7886700" cy="6696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>
                <a:solidFill>
                  <a:srgbClr val="242852"/>
                </a:solidFill>
              </a:rPr>
              <a:pPr/>
              <a:t>8/10/2015</a:t>
            </a:fld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38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0315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843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094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82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098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980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861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3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894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כותרת ותוכן"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7"/>
          <p:cNvSpPr/>
          <p:nvPr userDrawn="1"/>
        </p:nvSpPr>
        <p:spPr>
          <a:xfrm>
            <a:off x="0" y="0"/>
            <a:ext cx="9144000" cy="6874644"/>
          </a:xfrm>
          <a:prstGeom prst="rect">
            <a:avLst/>
          </a:prstGeom>
          <a:blipFill dpi="0" rotWithShape="1">
            <a:blip r:embed="rId2" cstate="screen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189" y="1301993"/>
            <a:ext cx="7338060" cy="470662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</p:txBody>
      </p:sp>
      <p:sp>
        <p:nvSpPr>
          <p:cNvPr id="107" name="כותרת 106"/>
          <p:cNvSpPr>
            <a:spLocks noGrp="1"/>
          </p:cNvSpPr>
          <p:nvPr>
            <p:ph type="title" hasCustomPrompt="1"/>
          </p:nvPr>
        </p:nvSpPr>
        <p:spPr>
          <a:xfrm>
            <a:off x="375710" y="253820"/>
            <a:ext cx="7886700" cy="794354"/>
          </a:xfrm>
          <a:prstGeom prst="rect">
            <a:avLst/>
          </a:prstGeom>
        </p:spPr>
        <p:txBody>
          <a:bodyPr/>
          <a:lstStyle>
            <a:lvl1pPr algn="r">
              <a:defRPr sz="2400" b="0">
                <a:solidFill>
                  <a:srgbClr val="00A1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e-IL" sz="2100" b="1" dirty="0" smtClean="0">
                <a:solidFill>
                  <a:srgbClr val="00A1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כותרת</a:t>
            </a:r>
            <a:endParaRPr lang="he-IL" sz="2100" b="1" dirty="0">
              <a:solidFill>
                <a:srgbClr val="00A1E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קבוצה 1"/>
          <p:cNvGrpSpPr/>
          <p:nvPr userDrawn="1"/>
        </p:nvGrpSpPr>
        <p:grpSpPr>
          <a:xfrm>
            <a:off x="1558461" y="5676633"/>
            <a:ext cx="6038460" cy="1447576"/>
            <a:chOff x="2984608" y="-150961"/>
            <a:chExt cx="8051280" cy="1447576"/>
          </a:xfrm>
        </p:grpSpPr>
        <p:pic>
          <p:nvPicPr>
            <p:cNvPr id="66" name="Picture 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5176" r="11202"/>
            <a:stretch/>
          </p:blipFill>
          <p:spPr>
            <a:xfrm>
              <a:off x="9319949" y="-150961"/>
              <a:ext cx="1715939" cy="1447576"/>
            </a:xfrm>
            <a:prstGeom prst="rect">
              <a:avLst/>
            </a:prstGeom>
          </p:spPr>
        </p:pic>
        <p:cxnSp>
          <p:nvCxnSpPr>
            <p:cNvPr id="35" name="מחבר ישר 34"/>
            <p:cNvCxnSpPr/>
            <p:nvPr userDrawn="1"/>
          </p:nvCxnSpPr>
          <p:spPr>
            <a:xfrm flipH="1">
              <a:off x="9294299" y="262569"/>
              <a:ext cx="0" cy="64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 userDrawn="1"/>
          </p:nvSpPr>
          <p:spPr>
            <a:xfrm>
              <a:off x="6553147" y="179134"/>
              <a:ext cx="2729807" cy="553998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he-IL" sz="1500" b="1" dirty="0" smtClean="0">
                  <a:solidFill>
                    <a:srgbClr val="AEBDE8"/>
                  </a:solidFill>
                  <a:ea typeface="Tahoma" panose="020B0604030504040204" pitchFamily="34" charset="0"/>
                </a:rPr>
                <a:t>הפקולטה לארכיטקטורה</a:t>
              </a:r>
            </a:p>
            <a:p>
              <a:pPr algn="r" rtl="1"/>
              <a:r>
                <a:rPr lang="he-IL" sz="1500" b="1" dirty="0" smtClean="0">
                  <a:solidFill>
                    <a:srgbClr val="AEBDE8"/>
                  </a:solidFill>
                  <a:ea typeface="Tahoma" panose="020B0604030504040204" pitchFamily="34" charset="0"/>
                </a:rPr>
                <a:t>ובינוי ערים</a:t>
              </a:r>
              <a:endParaRPr lang="he-IL" sz="1500" b="1" dirty="0">
                <a:solidFill>
                  <a:srgbClr val="AEBDE8"/>
                </a:solidFill>
                <a:ea typeface="Tahoma" panose="020B0604030504040204" pitchFamily="34" charset="0"/>
              </a:endParaRPr>
            </a:p>
          </p:txBody>
        </p:sp>
        <p:pic>
          <p:nvPicPr>
            <p:cNvPr id="37" name="תמונה 36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608" y="212136"/>
              <a:ext cx="873593" cy="730701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 userDrawn="1"/>
          </p:nvSpPr>
          <p:spPr>
            <a:xfrm>
              <a:off x="3778985" y="179134"/>
              <a:ext cx="2907207" cy="5078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he-IL" sz="1500" b="1" dirty="0" smtClean="0">
                  <a:solidFill>
                    <a:srgbClr val="AEBDE8"/>
                  </a:solidFill>
                  <a:ea typeface="Tahoma" panose="020B0604030504040204" pitchFamily="34" charset="0"/>
                </a:rPr>
                <a:t>המרכז לחקר העיר והאזור</a:t>
              </a:r>
              <a:endParaRPr lang="en-US" sz="1500" b="1" dirty="0" smtClean="0">
                <a:solidFill>
                  <a:srgbClr val="AEBDE8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algn="r" rtl="1"/>
              <a:r>
                <a:rPr lang="he-IL" sz="1200" b="1" dirty="0">
                  <a:solidFill>
                    <a:srgbClr val="AEBDE8"/>
                  </a:solidFill>
                  <a:ea typeface="Tahoma" panose="020B0604030504040204" pitchFamily="34" charset="0"/>
                </a:rPr>
                <a:t>ע"ש פיליפ ואתל </a:t>
              </a:r>
              <a:r>
                <a:rPr lang="he-IL" sz="1200" b="1" dirty="0" err="1" smtClean="0">
                  <a:solidFill>
                    <a:srgbClr val="AEBDE8"/>
                  </a:solidFill>
                  <a:ea typeface="Tahoma" panose="020B0604030504040204" pitchFamily="34" charset="0"/>
                </a:rPr>
                <a:t>קלצניק</a:t>
              </a:r>
              <a:endParaRPr lang="he-IL" sz="1200" b="1" dirty="0">
                <a:solidFill>
                  <a:srgbClr val="AEBDE8"/>
                </a:solidFill>
                <a:ea typeface="Tahoma" panose="020B0604030504040204" pitchFamily="34" charset="0"/>
              </a:endParaRPr>
            </a:p>
          </p:txBody>
        </p:sp>
        <p:cxnSp>
          <p:nvCxnSpPr>
            <p:cNvPr id="39" name="מחבר ישר 38"/>
            <p:cNvCxnSpPr/>
            <p:nvPr userDrawn="1"/>
          </p:nvCxnSpPr>
          <p:spPr>
            <a:xfrm flipH="1">
              <a:off x="6682662" y="262569"/>
              <a:ext cx="0" cy="64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מחבר ישר 39"/>
            <p:cNvCxnSpPr/>
            <p:nvPr userDrawn="1"/>
          </p:nvCxnSpPr>
          <p:spPr>
            <a:xfrm flipH="1">
              <a:off x="3888230" y="262569"/>
              <a:ext cx="0" cy="64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225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2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96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142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2" r:id="rId12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42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938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938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2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תמונה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768" y="1237778"/>
            <a:ext cx="2078502" cy="3224343"/>
          </a:xfrm>
          <a:prstGeom prst="rect">
            <a:avLst/>
          </a:prstGeom>
        </p:spPr>
      </p:pic>
      <p:cxnSp>
        <p:nvCxnSpPr>
          <p:cNvPr id="26" name="מחבר ישר 25"/>
          <p:cNvCxnSpPr/>
          <p:nvPr/>
        </p:nvCxnSpPr>
        <p:spPr>
          <a:xfrm flipH="1">
            <a:off x="7531872" y="5974703"/>
            <a:ext cx="440" cy="8494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75841" y="6013173"/>
            <a:ext cx="2969083" cy="4154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1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המרכז לחקר העיר והאזור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92589" y="6474745"/>
            <a:ext cx="2640466" cy="30008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35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הפקולטה לארכיטקטורה ובינוי ערים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9814" y="6244202"/>
            <a:ext cx="3703258" cy="31162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25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Center for Urban and Regional Studies</a:t>
            </a:r>
            <a:endParaRPr lang="he-IL" sz="1425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1948" y="6468085"/>
            <a:ext cx="3570208" cy="26545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125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Faculty of Architecture and Town Planning</a:t>
            </a:r>
            <a:endParaRPr lang="he-IL" sz="1125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3287" y="6301820"/>
            <a:ext cx="1667444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ע"ש פיליפ ואתל </a:t>
            </a:r>
            <a:r>
              <a:rPr lang="he-IL" sz="12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קלצניק</a:t>
            </a:r>
            <a:endParaRPr lang="he-IL" sz="12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1476" y="6060424"/>
            <a:ext cx="2196435" cy="25391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Philip and Ethel </a:t>
            </a:r>
            <a:r>
              <a:rPr lang="en-US" sz="105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Klutznick</a:t>
            </a:r>
            <a:endParaRPr lang="he-IL" sz="10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4" name="מחבר ישר 33"/>
          <p:cNvCxnSpPr/>
          <p:nvPr/>
        </p:nvCxnSpPr>
        <p:spPr>
          <a:xfrm flipH="1">
            <a:off x="4493156" y="5998443"/>
            <a:ext cx="440" cy="8494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 flipH="1">
            <a:off x="739150" y="5998439"/>
            <a:ext cx="440" cy="8494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2" y="5998436"/>
            <a:ext cx="922401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8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-45289" y="-114307"/>
            <a:ext cx="8928771" cy="1359322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he-IL" sz="2800" b="1" dirty="0">
                <a:solidFill>
                  <a:srgbClr val="9BBCE5"/>
                </a:solidFill>
              </a:rPr>
              <a:t>פרופ' ארזה </a:t>
            </a:r>
            <a:r>
              <a:rPr lang="he-IL" sz="2800" b="1" dirty="0" err="1">
                <a:solidFill>
                  <a:srgbClr val="9BBCE5"/>
                </a:solidFill>
              </a:rPr>
              <a:t>צ'רצ'מן</a:t>
            </a:r>
            <a:r>
              <a:rPr lang="en-US" dirty="0">
                <a:solidFill>
                  <a:srgbClr val="9BBCE5"/>
                </a:solidFill>
              </a:rPr>
              <a:t/>
            </a:r>
            <a:br>
              <a:rPr lang="en-US" dirty="0">
                <a:solidFill>
                  <a:srgbClr val="9BBCE5"/>
                </a:solidFill>
              </a:rPr>
            </a:br>
            <a:r>
              <a:rPr lang="en-US" sz="2400" dirty="0">
                <a:solidFill>
                  <a:srgbClr val="9BBCE5"/>
                </a:solidFill>
              </a:rPr>
              <a:t>)</a:t>
            </a:r>
            <a:r>
              <a:rPr lang="he-IL" sz="2400" dirty="0">
                <a:solidFill>
                  <a:srgbClr val="9BBCE5"/>
                </a:solidFill>
              </a:rPr>
              <a:t>לשעבר דיקנית הפקולטה לארכיטקטורה ובינוי ערים</a:t>
            </a:r>
            <a:r>
              <a:rPr lang="en-US" sz="2400" dirty="0">
                <a:solidFill>
                  <a:srgbClr val="9BBCE5"/>
                </a:solidFill>
              </a:rPr>
              <a:t>(</a:t>
            </a:r>
            <a:endParaRPr lang="he-IL" sz="2800" dirty="0">
              <a:solidFill>
                <a:srgbClr val="9BBCE5"/>
              </a:solidFill>
            </a:endParaRPr>
          </a:p>
        </p:txBody>
      </p:sp>
      <p:sp>
        <p:nvSpPr>
          <p:cNvPr id="6" name="מציין מיקום תוכן 1"/>
          <p:cNvSpPr>
            <a:spLocks noGrp="1"/>
          </p:cNvSpPr>
          <p:nvPr>
            <p:ph idx="1"/>
          </p:nvPr>
        </p:nvSpPr>
        <p:spPr>
          <a:xfrm>
            <a:off x="1" y="937894"/>
            <a:ext cx="8883482" cy="568763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he-IL" sz="11200" u="sng" dirty="0"/>
              <a:t>ניצול חידושים בתיקון 101 לחוק </a:t>
            </a:r>
            <a:r>
              <a:rPr lang="he-IL" sz="11200" u="sng" dirty="0" err="1"/>
              <a:t>התו״ב</a:t>
            </a:r>
            <a:r>
              <a:rPr lang="he-IL" sz="11200" u="sng" dirty="0"/>
              <a:t> לבניית אמון מחודש בין מערכת התכנון לבין הציבור</a:t>
            </a:r>
          </a:p>
          <a:p>
            <a:pPr marL="273050" indent="-2730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e-IL" sz="7600" dirty="0"/>
              <a:t> </a:t>
            </a:r>
            <a:r>
              <a:rPr lang="he-IL" sz="9600" dirty="0"/>
              <a:t>תכנון עירוני הוא מעשה ציבורי ומערכת התכנון </a:t>
            </a:r>
            <a:r>
              <a:rPr lang="he-IL" sz="9600" dirty="0" err="1" smtClean="0"/>
              <a:t>מיצגת</a:t>
            </a:r>
            <a:r>
              <a:rPr lang="he-IL" sz="9600" dirty="0" smtClean="0"/>
              <a:t> האינטרס זה.</a:t>
            </a:r>
            <a:r>
              <a:rPr lang="he-IL" sz="9600" dirty="0"/>
              <a:t> </a:t>
            </a:r>
            <a:r>
              <a:rPr lang="he-IL" sz="9600" dirty="0" smtClean="0"/>
              <a:t>משבר אמון </a:t>
            </a:r>
            <a:r>
              <a:rPr lang="he-IL" sz="9600" dirty="0"/>
              <a:t>בין הציבור לבין מערכת התכנון </a:t>
            </a:r>
            <a:r>
              <a:rPr lang="he-IL" sz="9600" dirty="0" smtClean="0"/>
              <a:t>והממשלה הוא חסם. </a:t>
            </a:r>
            <a:endParaRPr lang="he-IL" sz="9600" dirty="0"/>
          </a:p>
          <a:p>
            <a:pPr marL="273050" indent="-2730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e-IL" sz="9600" dirty="0"/>
              <a:t> </a:t>
            </a:r>
            <a:r>
              <a:rPr lang="he-IL" sz="9600" dirty="0" smtClean="0"/>
              <a:t>תיקון </a:t>
            </a:r>
            <a:r>
              <a:rPr lang="he-IL" sz="9600" dirty="0"/>
              <a:t>101 מחייב פרסום לציבור </a:t>
            </a:r>
            <a:r>
              <a:rPr lang="he-IL" sz="9600" dirty="0" smtClean="0"/>
              <a:t>מיד עם קליטה. מאפשר שיתוף מוקדם</a:t>
            </a:r>
            <a:r>
              <a:rPr lang="he-IL" sz="9600" dirty="0"/>
              <a:t>, 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he-IL" sz="9600" dirty="0" smtClean="0"/>
              <a:t> רציף </a:t>
            </a:r>
            <a:r>
              <a:rPr lang="he-IL" sz="9600" dirty="0"/>
              <a:t>וקשוב. </a:t>
            </a:r>
          </a:p>
          <a:p>
            <a:pPr marL="273050" indent="-27305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e-IL" sz="9600" dirty="0"/>
              <a:t> השיתוף ובניית האמון הוא כלי לטיוב הליכי התכנון ותוצריו. 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e-IL" sz="9600" b="1" i="1" dirty="0">
                <a:solidFill>
                  <a:srgbClr val="FFC000"/>
                </a:solidFill>
              </a:rPr>
              <a:t>מוצע להקים צוות מומחים 1) </a:t>
            </a:r>
            <a:r>
              <a:rPr lang="he-IL" sz="9600" b="1" i="1" dirty="0" smtClean="0">
                <a:solidFill>
                  <a:srgbClr val="FFC000"/>
                </a:solidFill>
              </a:rPr>
              <a:t>יגבש </a:t>
            </a:r>
            <a:r>
              <a:rPr lang="he-IL" sz="9600" b="1" i="1" dirty="0">
                <a:solidFill>
                  <a:srgbClr val="FFC000"/>
                </a:solidFill>
              </a:rPr>
              <a:t>הנחיות לשיתוף </a:t>
            </a:r>
            <a:r>
              <a:rPr lang="he-IL" sz="9600" b="1" i="1" dirty="0" smtClean="0">
                <a:solidFill>
                  <a:srgbClr val="FFC000"/>
                </a:solidFill>
              </a:rPr>
              <a:t>אפקטיבי</a:t>
            </a:r>
            <a:r>
              <a:rPr lang="he-IL" sz="9600" b="1" i="1" dirty="0">
                <a:solidFill>
                  <a:srgbClr val="FFC000"/>
                </a:solidFill>
              </a:rPr>
              <a:t> </a:t>
            </a:r>
            <a:r>
              <a:rPr lang="he-IL" sz="9600" b="1" i="1" dirty="0" smtClean="0">
                <a:solidFill>
                  <a:srgbClr val="FFC000"/>
                </a:solidFill>
              </a:rPr>
              <a:t>2</a:t>
            </a:r>
            <a:r>
              <a:rPr lang="he-IL" sz="9600" b="1" i="1" dirty="0">
                <a:solidFill>
                  <a:srgbClr val="FFC000"/>
                </a:solidFill>
              </a:rPr>
              <a:t>) ימליץ על תנאי כשירות למי שיכול לשמש </a:t>
            </a:r>
            <a:r>
              <a:rPr lang="he-IL" sz="9600" b="1" i="1" dirty="0" err="1">
                <a:solidFill>
                  <a:srgbClr val="FFC000"/>
                </a:solidFill>
              </a:rPr>
              <a:t>יועצ</a:t>
            </a:r>
            <a:r>
              <a:rPr lang="he-IL" sz="9600" b="1" i="1" dirty="0">
                <a:solidFill>
                  <a:srgbClr val="FFC000"/>
                </a:solidFill>
              </a:rPr>
              <a:t>/ת לשיתוף ציבור.</a:t>
            </a:r>
            <a:endParaRPr lang="he-IL" sz="9600" i="1" dirty="0">
              <a:solidFill>
                <a:srgbClr val="FFC000"/>
              </a:solidFill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e-IL" sz="9600" b="1" i="1" dirty="0">
                <a:solidFill>
                  <a:srgbClr val="FFC000"/>
                </a:solidFill>
              </a:rPr>
              <a:t>מוצע לקיים השתלמות ביישום של החידושים בתהליכים ובמערכת התכנון לעובדים החדשים שיגויסו למערכת התכנון הארצי והמקומי. </a:t>
            </a:r>
            <a:endParaRPr lang="he-IL" sz="9600" i="1" dirty="0">
              <a:solidFill>
                <a:srgbClr val="FFC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e-IL" sz="8000" dirty="0">
                <a:solidFill>
                  <a:srgbClr val="FFC000"/>
                </a:solidFill>
              </a:rPr>
              <a:t> </a:t>
            </a:r>
          </a:p>
          <a:p>
            <a:pPr lvl="0">
              <a:lnSpc>
                <a:spcPct val="120000"/>
              </a:lnSpc>
            </a:pPr>
            <a:endParaRPr lang="en-US" sz="2400" dirty="0"/>
          </a:p>
          <a:p>
            <a:pPr marL="201206" indent="-201206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e-IL" sz="800" dirty="0"/>
              <a:t>...</a:t>
            </a:r>
          </a:p>
          <a:p>
            <a:pPr marL="201206" indent="-201206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e-IL" sz="800" dirty="0"/>
              <a:t>...</a:t>
            </a:r>
            <a:endParaRPr lang="en-US" sz="800" dirty="0"/>
          </a:p>
          <a:p>
            <a:pPr>
              <a:lnSpc>
                <a:spcPct val="120000"/>
              </a:lnSpc>
            </a:pPr>
            <a:endParaRPr lang="he-IL" sz="2400" dirty="0"/>
          </a:p>
        </p:txBody>
      </p:sp>
      <p:pic>
        <p:nvPicPr>
          <p:cNvPr id="21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176" r="11202"/>
          <a:stretch/>
        </p:blipFill>
        <p:spPr>
          <a:xfrm>
            <a:off x="6470301" y="5896302"/>
            <a:ext cx="1388869" cy="1171658"/>
          </a:xfrm>
          <a:prstGeom prst="rect">
            <a:avLst/>
          </a:prstGeom>
        </p:spPr>
      </p:pic>
      <p:cxnSp>
        <p:nvCxnSpPr>
          <p:cNvPr id="22" name="מחבר ישר 21"/>
          <p:cNvCxnSpPr/>
          <p:nvPr/>
        </p:nvCxnSpPr>
        <p:spPr>
          <a:xfrm flipH="1">
            <a:off x="6423095" y="6190259"/>
            <a:ext cx="0" cy="504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69539" y="6156704"/>
            <a:ext cx="21707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1600" b="1" dirty="0" smtClean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הפקולטה לארכיטקטורה</a:t>
            </a:r>
          </a:p>
          <a:p>
            <a:pPr algn="r" rtl="1"/>
            <a:r>
              <a:rPr lang="he-IL" sz="1600" b="1" dirty="0" smtClean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ובינוי ערים</a:t>
            </a:r>
            <a:endParaRPr lang="he-IL" sz="1600" b="1" dirty="0">
              <a:solidFill>
                <a:srgbClr val="AEBDE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תמונה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05" y="6175971"/>
            <a:ext cx="705722" cy="59028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22357" y="6156704"/>
            <a:ext cx="231505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1600" b="1" dirty="0" smtClean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המרכז לחקר העיר והאזור</a:t>
            </a:r>
            <a:endParaRPr lang="en-US" sz="1600" b="1" dirty="0" smtClean="0">
              <a:solidFill>
                <a:srgbClr val="AEBDE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 rtl="1"/>
            <a:r>
              <a:rPr lang="he-IL" sz="1200" b="1" dirty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ע"ש פיליפ ואתל </a:t>
            </a:r>
            <a:r>
              <a:rPr lang="he-IL" sz="1200" b="1" dirty="0" err="1" smtClean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קלצניק</a:t>
            </a:r>
            <a:endParaRPr lang="he-IL" sz="1200" b="1" dirty="0">
              <a:solidFill>
                <a:srgbClr val="AEBDE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מחבר ישר 25"/>
          <p:cNvCxnSpPr/>
          <p:nvPr/>
        </p:nvCxnSpPr>
        <p:spPr>
          <a:xfrm flipH="1">
            <a:off x="4307497" y="6190259"/>
            <a:ext cx="0" cy="504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 flipH="1">
            <a:off x="2068014" y="6190259"/>
            <a:ext cx="0" cy="504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5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-45289" y="-142620"/>
            <a:ext cx="8928771" cy="1359322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he-IL" sz="2800" b="1" dirty="0">
                <a:solidFill>
                  <a:srgbClr val="9BBCE5"/>
                </a:solidFill>
              </a:rPr>
              <a:t>פרופ' ארנון בנטור</a:t>
            </a:r>
            <a:r>
              <a:rPr lang="en-US" sz="2800" b="1" dirty="0">
                <a:solidFill>
                  <a:srgbClr val="9BBCE5"/>
                </a:solidFill>
              </a:rPr>
              <a:t/>
            </a:r>
            <a:br>
              <a:rPr lang="en-US" sz="2800" b="1" dirty="0">
                <a:solidFill>
                  <a:srgbClr val="9BBCE5"/>
                </a:solidFill>
              </a:rPr>
            </a:br>
            <a:r>
              <a:rPr lang="he-IL" sz="2000" dirty="0">
                <a:solidFill>
                  <a:srgbClr val="9BBCE5"/>
                </a:solidFill>
              </a:rPr>
              <a:t>(הנדסה אזרחית וסביבתית, לשעבר דיקן הפקולטה, </a:t>
            </a:r>
            <a:r>
              <a:rPr lang="he-IL" sz="2000" dirty="0" smtClean="0">
                <a:solidFill>
                  <a:srgbClr val="9BBCE5"/>
                </a:solidFill>
              </a:rPr>
              <a:t>וחבר </a:t>
            </a:r>
            <a:r>
              <a:rPr lang="he-IL" sz="2000" dirty="0">
                <a:solidFill>
                  <a:srgbClr val="9BBCE5"/>
                </a:solidFill>
              </a:rPr>
              <a:t>בועדת </a:t>
            </a:r>
            <a:r>
              <a:rPr lang="he-IL" sz="2000" dirty="0" err="1">
                <a:solidFill>
                  <a:srgbClr val="9BBCE5"/>
                </a:solidFill>
              </a:rPr>
              <a:t>זילר</a:t>
            </a:r>
            <a:r>
              <a:rPr lang="he-IL" sz="2000" dirty="0">
                <a:solidFill>
                  <a:srgbClr val="9BBCE5"/>
                </a:solidFill>
              </a:rPr>
              <a:t>)</a:t>
            </a:r>
            <a:endParaRPr lang="he-IL" sz="1800" dirty="0">
              <a:solidFill>
                <a:srgbClr val="9BBCE5"/>
              </a:solidFill>
            </a:endParaRPr>
          </a:p>
        </p:txBody>
      </p:sp>
      <p:sp>
        <p:nvSpPr>
          <p:cNvPr id="6" name="מציין מיקום תוכן 1"/>
          <p:cNvSpPr>
            <a:spLocks noGrp="1"/>
          </p:cNvSpPr>
          <p:nvPr>
            <p:ph idx="1"/>
          </p:nvPr>
        </p:nvSpPr>
        <p:spPr>
          <a:xfrm>
            <a:off x="0" y="946197"/>
            <a:ext cx="8883482" cy="5687635"/>
          </a:xfrm>
        </p:spPr>
        <p:txBody>
          <a:bodyPr>
            <a:normAutofit fontScale="25000" lnSpcReduction="20000"/>
          </a:bodyPr>
          <a:lstStyle/>
          <a:p>
            <a:pPr marL="0" indent="0" defTabSz="685766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he-IL" altLang="en-US" sz="11200" u="sng" dirty="0"/>
              <a:t>תכנית לאומית לענף </a:t>
            </a:r>
            <a:r>
              <a:rPr lang="he-IL" altLang="en-US" sz="11200" u="sng" dirty="0" smtClean="0"/>
              <a:t>הבנייה </a:t>
            </a:r>
            <a:r>
              <a:rPr lang="he-IL" altLang="en-US" sz="11200" u="sng" dirty="0"/>
              <a:t>לגידול הפריון </a:t>
            </a:r>
            <a:r>
              <a:rPr lang="he-IL" altLang="en-US" sz="11200" u="sng" dirty="0" smtClean="0"/>
              <a:t>ותרומתו לתל"ג</a:t>
            </a:r>
            <a:endParaRPr lang="he-IL" altLang="he-IL" sz="9600" b="1" u="sng" dirty="0" smtClean="0"/>
          </a:p>
          <a:p>
            <a:pPr marL="352425" indent="-352425" defTabSz="685766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e-IL" altLang="he-IL" sz="9600" dirty="0" smtClean="0"/>
              <a:t>גידול </a:t>
            </a:r>
            <a:r>
              <a:rPr lang="he-IL" altLang="he-IL" sz="9600" dirty="0"/>
              <a:t>כושר הייצור ומניעת צווארי בקבוק עם גידול בהיקף הבנייה </a:t>
            </a:r>
          </a:p>
          <a:p>
            <a:pPr marL="352425" indent="-352425" defTabSz="685766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e-IL" altLang="he-IL" sz="9600" dirty="0"/>
              <a:t>שיפור הפריון וקידום טכנולוגי כמקום תעסוקה אטרקטיבי </a:t>
            </a:r>
          </a:p>
          <a:p>
            <a:pPr marL="352425" indent="-352425" defTabSz="685766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e-IL" altLang="he-IL" sz="9600" dirty="0"/>
              <a:t>קיצור משך הבנייה </a:t>
            </a:r>
          </a:p>
          <a:p>
            <a:pPr marL="352425" indent="-352425" defTabSz="685766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e-IL" altLang="he-IL" sz="9600" dirty="0"/>
              <a:t>מזעור הצורך בעובדים זרים </a:t>
            </a:r>
          </a:p>
          <a:p>
            <a:pPr marL="352425" indent="-352425" defTabSz="685766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e-IL" altLang="he-IL" sz="9600" dirty="0"/>
              <a:t>שימור ההישגים לאורך זמן </a:t>
            </a:r>
          </a:p>
          <a:p>
            <a:pPr marL="0" indent="0" defTabSz="685766" eaLnBrk="0" fontAlgn="base" hangingPunct="0">
              <a:lnSpc>
                <a:spcPts val="23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he-IL" altLang="he-IL" sz="9600" b="1" i="1" dirty="0">
                <a:solidFill>
                  <a:srgbClr val="FFC000"/>
                </a:solidFill>
              </a:rPr>
              <a:t>לטווח הקצר: </a:t>
            </a:r>
            <a:r>
              <a:rPr lang="he-IL" altLang="he-IL" sz="9600" i="1" dirty="0" smtClean="0">
                <a:solidFill>
                  <a:srgbClr val="FFC000"/>
                </a:solidFill>
              </a:rPr>
              <a:t>ייזום </a:t>
            </a:r>
            <a:r>
              <a:rPr lang="he-IL" altLang="he-IL" sz="9600" i="1" dirty="0">
                <a:solidFill>
                  <a:srgbClr val="FFC000"/>
                </a:solidFill>
              </a:rPr>
              <a:t>מספר פרויקטים גדולים כאמצעי להחדרת שיטות מתקדמות </a:t>
            </a:r>
            <a:r>
              <a:rPr lang="he-IL" altLang="he-IL" sz="9600" b="1" i="1" dirty="0">
                <a:solidFill>
                  <a:srgbClr val="FFC000"/>
                </a:solidFill>
              </a:rPr>
              <a:t>גישה אינטגרטיבית </a:t>
            </a:r>
            <a:r>
              <a:rPr lang="he-IL" altLang="he-IL" sz="9600" i="1" dirty="0">
                <a:solidFill>
                  <a:srgbClr val="FFC000"/>
                </a:solidFill>
              </a:rPr>
              <a:t>הכוללת אימוץ </a:t>
            </a:r>
            <a:r>
              <a:rPr lang="he-IL" altLang="he-IL" sz="9600" b="1" i="1" dirty="0" smtClean="0">
                <a:solidFill>
                  <a:srgbClr val="FFC000"/>
                </a:solidFill>
              </a:rPr>
              <a:t>טכנולוגיות </a:t>
            </a:r>
            <a:r>
              <a:rPr lang="he-IL" altLang="he-IL" sz="9600" b="1" i="1" dirty="0">
                <a:solidFill>
                  <a:srgbClr val="FFC000"/>
                </a:solidFill>
              </a:rPr>
              <a:t>מחשוב ומידול (</a:t>
            </a:r>
            <a:r>
              <a:rPr lang="en-US" altLang="he-IL" sz="9600" b="1" i="1" dirty="0">
                <a:solidFill>
                  <a:srgbClr val="FFC000"/>
                </a:solidFill>
              </a:rPr>
              <a:t>BIM</a:t>
            </a:r>
            <a:r>
              <a:rPr lang="he-IL" altLang="he-IL" sz="9600" b="1" i="1" dirty="0">
                <a:solidFill>
                  <a:srgbClr val="FFC000"/>
                </a:solidFill>
              </a:rPr>
              <a:t>), </a:t>
            </a:r>
            <a:r>
              <a:rPr lang="he-IL" altLang="he-IL" sz="9600" i="1" dirty="0">
                <a:solidFill>
                  <a:srgbClr val="FFC000"/>
                </a:solidFill>
              </a:rPr>
              <a:t>ייצור עפ"י עקרונות של </a:t>
            </a:r>
            <a:r>
              <a:rPr lang="he-IL" altLang="he-IL" sz="9600" b="1" i="1" dirty="0">
                <a:solidFill>
                  <a:srgbClr val="FFC000"/>
                </a:solidFill>
              </a:rPr>
              <a:t>בנייה רזה </a:t>
            </a:r>
            <a:r>
              <a:rPr lang="he-IL" altLang="he-IL" sz="9600" i="1" dirty="0">
                <a:solidFill>
                  <a:srgbClr val="FFC000"/>
                </a:solidFill>
              </a:rPr>
              <a:t>(</a:t>
            </a:r>
            <a:r>
              <a:rPr lang="en-US" altLang="he-IL" sz="9600" i="1" dirty="0">
                <a:solidFill>
                  <a:srgbClr val="FFC000"/>
                </a:solidFill>
              </a:rPr>
              <a:t>lean construction</a:t>
            </a:r>
            <a:r>
              <a:rPr lang="he-IL" altLang="he-IL" sz="9600" i="1" dirty="0">
                <a:solidFill>
                  <a:srgbClr val="FFC000"/>
                </a:solidFill>
              </a:rPr>
              <a:t>) </a:t>
            </a:r>
            <a:r>
              <a:rPr lang="he-IL" altLang="he-IL" sz="9600" b="1" i="1" dirty="0">
                <a:solidFill>
                  <a:srgbClr val="FFC000"/>
                </a:solidFill>
              </a:rPr>
              <a:t>ותיעוש</a:t>
            </a:r>
          </a:p>
          <a:p>
            <a:pPr marL="0" indent="0" defTabSz="685766" eaLnBrk="0" fontAlgn="base" hangingPunct="0">
              <a:lnSpc>
                <a:spcPts val="23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he-IL" altLang="he-IL" sz="9600" b="1" i="1" dirty="0">
                <a:solidFill>
                  <a:srgbClr val="FFC000"/>
                </a:solidFill>
              </a:rPr>
              <a:t>לטווח הבינוני: </a:t>
            </a:r>
            <a:r>
              <a:rPr lang="he-IL" altLang="he-IL" sz="9600" i="1" dirty="0" smtClean="0">
                <a:solidFill>
                  <a:srgbClr val="FFC000"/>
                </a:solidFill>
              </a:rPr>
              <a:t>ייצוב </a:t>
            </a:r>
            <a:r>
              <a:rPr lang="he-IL" altLang="he-IL" sz="9600" i="1" dirty="0">
                <a:solidFill>
                  <a:srgbClr val="FFC000"/>
                </a:solidFill>
              </a:rPr>
              <a:t>וגידול הדרגתי של היקפי הבנייה, תוך הטמעת השיטות לשיפור הפריון והכשרת הון אנושי</a:t>
            </a:r>
          </a:p>
          <a:p>
            <a:pPr marL="0" indent="0" defTabSz="685766" eaLnBrk="0" fontAlgn="base" hangingPunct="0">
              <a:lnSpc>
                <a:spcPts val="23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he-IL" altLang="he-IL" sz="9600" b="1" i="1" dirty="0">
                <a:solidFill>
                  <a:srgbClr val="FFC000"/>
                </a:solidFill>
              </a:rPr>
              <a:t>לטווח הארוך:</a:t>
            </a:r>
            <a:r>
              <a:rPr lang="he-IL" altLang="he-IL" sz="9600" i="1" dirty="0">
                <a:solidFill>
                  <a:srgbClr val="FFC000"/>
                </a:solidFill>
              </a:rPr>
              <a:t> </a:t>
            </a:r>
            <a:r>
              <a:rPr lang="he-IL" altLang="he-IL" sz="9600" i="1" dirty="0" smtClean="0">
                <a:solidFill>
                  <a:srgbClr val="FFC000"/>
                </a:solidFill>
              </a:rPr>
              <a:t>הכנת </a:t>
            </a:r>
            <a:r>
              <a:rPr lang="he-IL" altLang="he-IL" sz="9600" i="1" dirty="0">
                <a:solidFill>
                  <a:srgbClr val="FFC000"/>
                </a:solidFill>
              </a:rPr>
              <a:t>תכנית לאומית מעודכנת </a:t>
            </a:r>
            <a:r>
              <a:rPr lang="he-IL" altLang="he-IL" sz="9600" b="1" i="1" dirty="0">
                <a:solidFill>
                  <a:srgbClr val="FFC000"/>
                </a:solidFill>
              </a:rPr>
              <a:t>"ישראל 2048"</a:t>
            </a:r>
            <a:r>
              <a:rPr lang="he-IL" altLang="he-IL" sz="9600" i="1" dirty="0">
                <a:solidFill>
                  <a:srgbClr val="FFC000"/>
                </a:solidFill>
              </a:rPr>
              <a:t> המתמודדת עם אוכלוסייה של כ- 12 מיליון תושבים </a:t>
            </a:r>
            <a:r>
              <a:rPr lang="he-IL" altLang="he-IL" sz="9600" i="1" dirty="0" smtClean="0">
                <a:solidFill>
                  <a:srgbClr val="FFC000"/>
                </a:solidFill>
              </a:rPr>
              <a:t>לקראת </a:t>
            </a:r>
            <a:r>
              <a:rPr lang="he-IL" altLang="he-IL" sz="9600" i="1" dirty="0">
                <a:solidFill>
                  <a:srgbClr val="FFC000"/>
                </a:solidFill>
              </a:rPr>
              <a:t>100 שנה למדינה ומביאה בחשבון היבטים מרחביים, כלכלה לאומית ואיכות חיים וסביבה</a:t>
            </a:r>
          </a:p>
          <a:p>
            <a:pPr marL="0" indent="0" defTabSz="685766" fontAlgn="base">
              <a:spcAft>
                <a:spcPts val="600"/>
              </a:spcAft>
              <a:buNone/>
            </a:pPr>
            <a:endParaRPr lang="en-US" altLang="en-US" sz="8800" dirty="0">
              <a:cs typeface="Tahoma" pitchFamily="34" charset="0"/>
            </a:endParaRPr>
          </a:p>
        </p:txBody>
      </p:sp>
      <p:pic>
        <p:nvPicPr>
          <p:cNvPr id="21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176" r="11202"/>
          <a:stretch/>
        </p:blipFill>
        <p:spPr>
          <a:xfrm>
            <a:off x="6470301" y="5896302"/>
            <a:ext cx="1388869" cy="1171658"/>
          </a:xfrm>
          <a:prstGeom prst="rect">
            <a:avLst/>
          </a:prstGeom>
        </p:spPr>
      </p:pic>
      <p:cxnSp>
        <p:nvCxnSpPr>
          <p:cNvPr id="22" name="מחבר ישר 21"/>
          <p:cNvCxnSpPr/>
          <p:nvPr/>
        </p:nvCxnSpPr>
        <p:spPr>
          <a:xfrm flipH="1">
            <a:off x="6423095" y="6190259"/>
            <a:ext cx="0" cy="504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69539" y="6156704"/>
            <a:ext cx="21707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1600" b="1" dirty="0" smtClean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הפקולטה לארכיטקטורה</a:t>
            </a:r>
          </a:p>
          <a:p>
            <a:pPr algn="r" rtl="1"/>
            <a:r>
              <a:rPr lang="he-IL" sz="1600" b="1" dirty="0" smtClean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ובינוי ערים</a:t>
            </a:r>
            <a:endParaRPr lang="he-IL" sz="1600" b="1" dirty="0">
              <a:solidFill>
                <a:srgbClr val="AEBDE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תמונה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05" y="6175971"/>
            <a:ext cx="705722" cy="59028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22357" y="6156704"/>
            <a:ext cx="231505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1600" b="1" dirty="0" smtClean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המרכז לחקר העיר והאזור</a:t>
            </a:r>
            <a:endParaRPr lang="en-US" sz="1600" b="1" dirty="0" smtClean="0">
              <a:solidFill>
                <a:srgbClr val="AEBDE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 rtl="1"/>
            <a:r>
              <a:rPr lang="he-IL" sz="1200" b="1" dirty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ע"ש פיליפ ואתל </a:t>
            </a:r>
            <a:r>
              <a:rPr lang="he-IL" sz="1200" b="1" dirty="0" err="1" smtClean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קלצניק</a:t>
            </a:r>
            <a:endParaRPr lang="he-IL" sz="1200" b="1" dirty="0">
              <a:solidFill>
                <a:srgbClr val="AEBDE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מחבר ישר 25"/>
          <p:cNvCxnSpPr/>
          <p:nvPr/>
        </p:nvCxnSpPr>
        <p:spPr>
          <a:xfrm flipH="1">
            <a:off x="4307497" y="6190259"/>
            <a:ext cx="0" cy="504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 flipH="1">
            <a:off x="2068014" y="6190259"/>
            <a:ext cx="0" cy="504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15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-45289" y="-98265"/>
            <a:ext cx="8928771" cy="1359322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he-IL" sz="2800" b="1" dirty="0">
                <a:solidFill>
                  <a:srgbClr val="9BBCE5"/>
                </a:solidFill>
              </a:rPr>
              <a:t>פרופ' שמאי אסיף</a:t>
            </a:r>
            <a:r>
              <a:rPr lang="en-US" sz="2800" dirty="0">
                <a:solidFill>
                  <a:srgbClr val="9BBCE5"/>
                </a:solidFill>
              </a:rPr>
              <a:t/>
            </a:r>
            <a:br>
              <a:rPr lang="en-US" sz="2800" dirty="0">
                <a:solidFill>
                  <a:srgbClr val="9BBCE5"/>
                </a:solidFill>
              </a:rPr>
            </a:br>
            <a:r>
              <a:rPr lang="he-IL" sz="2400" dirty="0">
                <a:solidFill>
                  <a:srgbClr val="9BBCE5"/>
                </a:solidFill>
              </a:rPr>
              <a:t>(הפקולטה לארכיטקטורה ובינוי ערים, ראש המרכז לחקר העיר ואזור)</a:t>
            </a:r>
            <a:endParaRPr lang="he-IL" sz="1400" dirty="0">
              <a:solidFill>
                <a:srgbClr val="9BBCE5"/>
              </a:solidFill>
            </a:endParaRPr>
          </a:p>
        </p:txBody>
      </p:sp>
      <p:sp>
        <p:nvSpPr>
          <p:cNvPr id="6" name="מציין מיקום תוכן 1"/>
          <p:cNvSpPr>
            <a:spLocks noGrp="1"/>
          </p:cNvSpPr>
          <p:nvPr>
            <p:ph idx="1"/>
          </p:nvPr>
        </p:nvSpPr>
        <p:spPr>
          <a:xfrm>
            <a:off x="0" y="1015385"/>
            <a:ext cx="8883482" cy="568763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he-IL" sz="2800" u="sng" dirty="0"/>
              <a:t>זיהוי ופיתוח פוטנציאל ההתחדשות </a:t>
            </a:r>
            <a:r>
              <a:rPr lang="he-IL" sz="2800" u="sng" dirty="0" smtClean="0"/>
              <a:t>של </a:t>
            </a:r>
            <a:r>
              <a:rPr lang="he-IL" sz="2800" u="sng" dirty="0"/>
              <a:t>השיכונים </a:t>
            </a:r>
            <a:r>
              <a:rPr lang="he-IL" sz="2800" u="sng" dirty="0" smtClean="0"/>
              <a:t>          </a:t>
            </a:r>
            <a:r>
              <a:rPr lang="he-IL" sz="2400" dirty="0" smtClean="0">
                <a:solidFill>
                  <a:srgbClr val="C7D3EF"/>
                </a:solidFill>
              </a:rPr>
              <a:t>התחדשות </a:t>
            </a:r>
            <a:r>
              <a:rPr lang="he-IL" sz="2400" dirty="0" smtClean="0">
                <a:solidFill>
                  <a:srgbClr val="C7D3EF"/>
                </a:solidFill>
              </a:rPr>
              <a:t>פיסית/ כלכלית/ חברתית . רוב </a:t>
            </a:r>
            <a:r>
              <a:rPr lang="he-IL" sz="2400" dirty="0">
                <a:solidFill>
                  <a:srgbClr val="C7D3EF"/>
                </a:solidFill>
              </a:rPr>
              <a:t>אוכלוסיות </a:t>
            </a:r>
            <a:r>
              <a:rPr lang="he-IL" sz="2400" dirty="0" smtClean="0">
                <a:solidFill>
                  <a:srgbClr val="C7D3EF"/>
                </a:solidFill>
              </a:rPr>
              <a:t>המצוקה. </a:t>
            </a:r>
            <a:r>
              <a:rPr lang="he-IL" sz="2400" dirty="0" smtClean="0">
                <a:solidFill>
                  <a:srgbClr val="C7D3EF"/>
                </a:solidFill>
              </a:rPr>
              <a:t>         תוספת </a:t>
            </a:r>
            <a:r>
              <a:rPr lang="he-IL" sz="2400" dirty="0" smtClean="0">
                <a:solidFill>
                  <a:srgbClr val="C7D3EF"/>
                </a:solidFill>
              </a:rPr>
              <a:t>יח"ד בהיקף </a:t>
            </a:r>
            <a:r>
              <a:rPr lang="he-IL" sz="2400" dirty="0">
                <a:solidFill>
                  <a:srgbClr val="C7D3EF"/>
                </a:solidFill>
              </a:rPr>
              <a:t>גדול במיקומים עתירי </a:t>
            </a:r>
            <a:r>
              <a:rPr lang="he-IL" sz="2400" dirty="0" smtClean="0">
                <a:solidFill>
                  <a:srgbClr val="C7D3EF"/>
                </a:solidFill>
              </a:rPr>
              <a:t>תשתית</a:t>
            </a:r>
            <a:endParaRPr lang="en-US" sz="2400" dirty="0">
              <a:solidFill>
                <a:srgbClr val="C7D3E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e-IL" sz="2400" b="1" i="1" dirty="0">
                <a:solidFill>
                  <a:srgbClr val="FFC000"/>
                </a:solidFill>
              </a:rPr>
              <a:t>מוצע להשלים יחד עם </a:t>
            </a:r>
            <a:r>
              <a:rPr lang="he-IL" sz="2400" b="1" i="1" dirty="0" err="1">
                <a:solidFill>
                  <a:srgbClr val="FFC000"/>
                </a:solidFill>
              </a:rPr>
              <a:t>מינהל</a:t>
            </a:r>
            <a:r>
              <a:rPr lang="he-IL" sz="2400" b="1" i="1" dirty="0">
                <a:solidFill>
                  <a:srgbClr val="FFC000"/>
                </a:solidFill>
              </a:rPr>
              <a:t>/רשות התכנון את המודל הרב-פרמטרי הממפה את פוטנציאל ההתחדשות ומציע כלים ליישומן האפקטיבי.</a:t>
            </a:r>
            <a:endParaRPr lang="en-US" sz="2400" i="1" dirty="0">
              <a:solidFill>
                <a:srgbClr val="FFC000"/>
              </a:solidFill>
            </a:endParaRPr>
          </a:p>
          <a:p>
            <a:pPr marL="0" lvl="0" indent="0">
              <a:buNone/>
            </a:pPr>
            <a:r>
              <a:rPr lang="he-IL" sz="2800" u="sng" dirty="0"/>
              <a:t>כלים לתמרוץ רשויות מקומיות לפיתוח מלאי הדיור בתחומן </a:t>
            </a:r>
            <a:r>
              <a:rPr lang="he-IL" sz="2800" u="sng" dirty="0" smtClean="0"/>
              <a:t> </a:t>
            </a:r>
            <a:r>
              <a:rPr lang="he-IL" sz="2400" dirty="0" smtClean="0">
                <a:solidFill>
                  <a:srgbClr val="C7D3EF"/>
                </a:solidFill>
              </a:rPr>
              <a:t>נוסחת </a:t>
            </a:r>
            <a:r>
              <a:rPr lang="he-IL" sz="2400" dirty="0" err="1">
                <a:solidFill>
                  <a:srgbClr val="C7D3EF"/>
                </a:solidFill>
              </a:rPr>
              <a:t>תמרוץ</a:t>
            </a:r>
            <a:r>
              <a:rPr lang="he-IL" sz="2400" dirty="0">
                <a:solidFill>
                  <a:srgbClr val="C7D3EF"/>
                </a:solidFill>
              </a:rPr>
              <a:t> </a:t>
            </a:r>
            <a:r>
              <a:rPr lang="he-IL" sz="2400" dirty="0" smtClean="0">
                <a:solidFill>
                  <a:srgbClr val="C7D3EF"/>
                </a:solidFill>
              </a:rPr>
              <a:t>דיפרנציאלית </a:t>
            </a:r>
            <a:r>
              <a:rPr lang="he-IL" sz="2400" dirty="0">
                <a:solidFill>
                  <a:srgbClr val="C7D3EF"/>
                </a:solidFill>
              </a:rPr>
              <a:t>ושקופה </a:t>
            </a:r>
            <a:r>
              <a:rPr lang="he-IL" sz="2400" dirty="0" smtClean="0">
                <a:solidFill>
                  <a:srgbClr val="C7D3EF"/>
                </a:solidFill>
              </a:rPr>
              <a:t>שתהפוך </a:t>
            </a:r>
            <a:r>
              <a:rPr lang="he-IL" sz="2400" dirty="0">
                <a:solidFill>
                  <a:srgbClr val="C7D3EF"/>
                </a:solidFill>
              </a:rPr>
              <a:t>את הרשויות לשותף </a:t>
            </a:r>
            <a:r>
              <a:rPr lang="he-IL" sz="2400" dirty="0" smtClean="0">
                <a:solidFill>
                  <a:srgbClr val="C7D3EF"/>
                </a:solidFill>
              </a:rPr>
              <a:t>מלא.</a:t>
            </a:r>
            <a:endParaRPr lang="en-US" sz="2400" dirty="0">
              <a:solidFill>
                <a:srgbClr val="C7D3E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e-IL" sz="2400" b="1" i="1" dirty="0">
                <a:solidFill>
                  <a:srgbClr val="FFC000"/>
                </a:solidFill>
              </a:rPr>
              <a:t>מוצע לגבש יחד עם רשות התכנון, משרד הפנים, מרכז השלטון המקומי ואגף התקציבים באוצר </a:t>
            </a:r>
            <a:r>
              <a:rPr lang="he-IL" sz="2400" b="1" i="1" dirty="0" err="1">
                <a:solidFill>
                  <a:srgbClr val="FFC000"/>
                </a:solidFill>
              </a:rPr>
              <a:t>נע"מ</a:t>
            </a:r>
            <a:r>
              <a:rPr lang="he-IL" sz="2400" b="1" i="1" dirty="0">
                <a:solidFill>
                  <a:srgbClr val="FFC000"/>
                </a:solidFill>
              </a:rPr>
              <a:t> דיפרנציאלי ולצאת בקול קורא לרשויות.</a:t>
            </a:r>
            <a:endParaRPr lang="en-US" sz="2400" b="1" i="1" dirty="0">
              <a:solidFill>
                <a:srgbClr val="FFC000"/>
              </a:solidFill>
            </a:endParaRPr>
          </a:p>
          <a:p>
            <a:pPr marL="0" lvl="0" indent="0">
              <a:buNone/>
            </a:pPr>
            <a:r>
              <a:rPr lang="he-IL" sz="2800" u="sng" dirty="0"/>
              <a:t>הסרת חסמים מפיתוחם המואץ של מעונות סטודנטים </a:t>
            </a:r>
            <a:r>
              <a:rPr lang="he-IL" sz="2800" u="sng" dirty="0" smtClean="0"/>
              <a:t>          </a:t>
            </a:r>
            <a:r>
              <a:rPr lang="he-IL" sz="2400" dirty="0">
                <a:solidFill>
                  <a:srgbClr val="C7D3EF"/>
                </a:solidFill>
              </a:rPr>
              <a:t> </a:t>
            </a:r>
            <a:r>
              <a:rPr lang="he-IL" sz="2400" dirty="0" smtClean="0">
                <a:solidFill>
                  <a:srgbClr val="C7D3EF"/>
                </a:solidFill>
              </a:rPr>
              <a:t>              </a:t>
            </a:r>
            <a:r>
              <a:rPr lang="he-IL" sz="2400" dirty="0" smtClean="0">
                <a:solidFill>
                  <a:srgbClr val="C7D3EF"/>
                </a:solidFill>
              </a:rPr>
              <a:t> </a:t>
            </a:r>
            <a:r>
              <a:rPr lang="en-US" sz="2400" dirty="0" smtClean="0">
                <a:solidFill>
                  <a:srgbClr val="C7D3EF"/>
                </a:solidFill>
              </a:rPr>
              <a:t>winx</a:t>
            </a:r>
            <a:r>
              <a:rPr lang="en-US" sz="2400" dirty="0">
                <a:solidFill>
                  <a:srgbClr val="C7D3EF"/>
                </a:solidFill>
              </a:rPr>
              <a:t>5</a:t>
            </a:r>
            <a:r>
              <a:rPr lang="he-IL" sz="2400" dirty="0" smtClean="0">
                <a:solidFill>
                  <a:srgbClr val="C7D3EF"/>
                </a:solidFill>
              </a:rPr>
              <a:t> קרקע </a:t>
            </a:r>
            <a:r>
              <a:rPr lang="he-IL" sz="2400" dirty="0">
                <a:solidFill>
                  <a:srgbClr val="C7D3EF"/>
                </a:solidFill>
              </a:rPr>
              <a:t>זמינה, דיור בר </a:t>
            </a:r>
            <a:r>
              <a:rPr lang="he-IL" sz="2400" dirty="0" smtClean="0">
                <a:solidFill>
                  <a:srgbClr val="C7D3EF"/>
                </a:solidFill>
              </a:rPr>
              <a:t>השגה. השכרה</a:t>
            </a:r>
            <a:r>
              <a:rPr lang="he-IL" sz="2400" dirty="0" smtClean="0">
                <a:solidFill>
                  <a:srgbClr val="C7D3EF"/>
                </a:solidFill>
              </a:rPr>
              <a:t>. פריסה רחבה. </a:t>
            </a:r>
            <a:r>
              <a:rPr lang="he-IL" sz="2400" dirty="0" smtClean="0">
                <a:solidFill>
                  <a:srgbClr val="C7D3EF"/>
                </a:solidFill>
              </a:rPr>
              <a:t>גם </a:t>
            </a:r>
            <a:r>
              <a:rPr lang="he-IL" sz="2400" dirty="0" smtClean="0">
                <a:solidFill>
                  <a:srgbClr val="C7D3EF"/>
                </a:solidFill>
              </a:rPr>
              <a:t>תרומות</a:t>
            </a:r>
            <a:r>
              <a:rPr lang="he-IL" sz="2400" dirty="0">
                <a:solidFill>
                  <a:srgbClr val="C7D3EF"/>
                </a:solidFill>
              </a:rPr>
              <a:t>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he-IL" sz="2400" b="1" i="1" dirty="0">
                <a:solidFill>
                  <a:srgbClr val="FFC000"/>
                </a:solidFill>
              </a:rPr>
              <a:t>מוצע להקצות לאוניברסיטאות ולמכללות ללא תמורה את הקרקעות (למעונות ולכל השירותים הנלווים) ולסייע בהקמת התשתיות. </a:t>
            </a:r>
            <a:r>
              <a:rPr lang="he-IL" sz="2400" b="1" i="1" dirty="0" smtClean="0">
                <a:solidFill>
                  <a:srgbClr val="FFC000"/>
                </a:solidFill>
              </a:rPr>
              <a:t>זמן קצוב.</a:t>
            </a:r>
            <a:endParaRPr lang="en-US" sz="2400" b="1" i="1" dirty="0">
              <a:solidFill>
                <a:srgbClr val="FFC000"/>
              </a:solidFill>
            </a:endParaRPr>
          </a:p>
          <a:p>
            <a:endParaRPr lang="he-IL" sz="100" dirty="0"/>
          </a:p>
        </p:txBody>
      </p:sp>
      <p:pic>
        <p:nvPicPr>
          <p:cNvPr id="21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176" r="11202"/>
          <a:stretch/>
        </p:blipFill>
        <p:spPr>
          <a:xfrm>
            <a:off x="6470301" y="5896302"/>
            <a:ext cx="1388869" cy="1171658"/>
          </a:xfrm>
          <a:prstGeom prst="rect">
            <a:avLst/>
          </a:prstGeom>
        </p:spPr>
      </p:pic>
      <p:cxnSp>
        <p:nvCxnSpPr>
          <p:cNvPr id="22" name="מחבר ישר 21"/>
          <p:cNvCxnSpPr/>
          <p:nvPr/>
        </p:nvCxnSpPr>
        <p:spPr>
          <a:xfrm flipH="1">
            <a:off x="6423095" y="6190259"/>
            <a:ext cx="0" cy="504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69539" y="6156704"/>
            <a:ext cx="21707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1600" b="1" dirty="0" smtClean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הפקולטה לארכיטקטורה</a:t>
            </a:r>
          </a:p>
          <a:p>
            <a:pPr algn="r" rtl="1"/>
            <a:r>
              <a:rPr lang="he-IL" sz="1600" b="1" dirty="0" smtClean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ובינוי ערים</a:t>
            </a:r>
            <a:endParaRPr lang="he-IL" sz="1600" b="1" dirty="0">
              <a:solidFill>
                <a:srgbClr val="AEBDE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תמונה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05" y="6175971"/>
            <a:ext cx="705722" cy="59028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22357" y="6156704"/>
            <a:ext cx="231505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1600" b="1" dirty="0" smtClean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המרכז לחקר העיר והאזור</a:t>
            </a:r>
            <a:endParaRPr lang="en-US" sz="1600" b="1" dirty="0" smtClean="0">
              <a:solidFill>
                <a:srgbClr val="AEBDE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 rtl="1"/>
            <a:r>
              <a:rPr lang="he-IL" sz="1200" b="1" dirty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ע"ש פיליפ ואתל </a:t>
            </a:r>
            <a:r>
              <a:rPr lang="he-IL" sz="1200" b="1" dirty="0" err="1" smtClean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קלצניק</a:t>
            </a:r>
            <a:endParaRPr lang="he-IL" sz="1200" b="1" dirty="0">
              <a:solidFill>
                <a:srgbClr val="AEBDE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מחבר ישר 25"/>
          <p:cNvCxnSpPr/>
          <p:nvPr/>
        </p:nvCxnSpPr>
        <p:spPr>
          <a:xfrm flipH="1">
            <a:off x="4307497" y="6190259"/>
            <a:ext cx="0" cy="504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 flipH="1">
            <a:off x="2068014" y="6190259"/>
            <a:ext cx="0" cy="504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8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17466" y="361812"/>
            <a:ext cx="8928771" cy="1359322"/>
          </a:xfrm>
        </p:spPr>
        <p:txBody>
          <a:bodyPr>
            <a:normAutofit fontScale="90000"/>
          </a:bodyPr>
          <a:lstStyle/>
          <a:p>
            <a:pPr algn="r"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he-IL" sz="3100" dirty="0">
                <a:solidFill>
                  <a:schemeClr val="tx1"/>
                </a:solidFill>
              </a:rPr>
              <a:t>המרכז </a:t>
            </a:r>
            <a:r>
              <a:rPr lang="he-IL" sz="3100" dirty="0">
                <a:solidFill>
                  <a:schemeClr val="tx1"/>
                </a:solidFill>
              </a:rPr>
              <a:t>לחקר העיר </a:t>
            </a:r>
            <a:r>
              <a:rPr lang="he-IL" sz="3100" dirty="0" smtClean="0">
                <a:solidFill>
                  <a:schemeClr val="tx1"/>
                </a:solidFill>
              </a:rPr>
              <a:t>והאזור מארח את </a:t>
            </a:r>
            <a:r>
              <a:rPr lang="en-US" sz="3100" b="1" dirty="0">
                <a:solidFill>
                  <a:srgbClr val="9BBCE5"/>
                </a:solidFill>
              </a:rPr>
              <a:t/>
            </a:r>
            <a:br>
              <a:rPr lang="en-US" sz="3100" b="1" dirty="0">
                <a:solidFill>
                  <a:srgbClr val="9BBCE5"/>
                </a:solidFill>
              </a:rPr>
            </a:br>
            <a:r>
              <a:rPr lang="he-IL" sz="3100" u="sng" dirty="0" smtClean="0">
                <a:solidFill>
                  <a:srgbClr val="FFC000"/>
                </a:solidFill>
              </a:rPr>
              <a:t>שר </a:t>
            </a:r>
            <a:r>
              <a:rPr lang="he-IL" sz="3100" u="sng" dirty="0">
                <a:solidFill>
                  <a:srgbClr val="FFC000"/>
                </a:solidFill>
              </a:rPr>
              <a:t>האוצר מר משה </a:t>
            </a:r>
            <a:r>
              <a:rPr lang="he-IL" sz="3100" u="sng" dirty="0">
                <a:solidFill>
                  <a:srgbClr val="FFC000"/>
                </a:solidFill>
              </a:rPr>
              <a:t>כחלון </a:t>
            </a:r>
            <a:r>
              <a:rPr lang="he-IL" sz="3100" u="sng" dirty="0" smtClean="0">
                <a:solidFill>
                  <a:srgbClr val="FFC000"/>
                </a:solidFill>
              </a:rPr>
              <a:t>ובכירי משרדו בנושאי </a:t>
            </a:r>
            <a:r>
              <a:rPr lang="he-IL" sz="3100" u="sng" dirty="0">
                <a:solidFill>
                  <a:srgbClr val="FFC000"/>
                </a:solidFill>
              </a:rPr>
              <a:t>תכנון ודיור</a:t>
            </a:r>
            <a:endParaRPr lang="en-US" sz="3100" u="sng" dirty="0">
              <a:solidFill>
                <a:srgbClr val="FFC000"/>
              </a:solidFill>
            </a:endParaRPr>
          </a:p>
        </p:txBody>
      </p:sp>
      <p:sp>
        <p:nvSpPr>
          <p:cNvPr id="6" name="מציין מיקום תוכן 1"/>
          <p:cNvSpPr>
            <a:spLocks noGrp="1"/>
          </p:cNvSpPr>
          <p:nvPr>
            <p:ph idx="1"/>
          </p:nvPr>
        </p:nvSpPr>
        <p:spPr>
          <a:xfrm>
            <a:off x="196665" y="1799860"/>
            <a:ext cx="8740607" cy="47066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e-IL" sz="3000" cap="all" dirty="0">
                <a:latin typeface="+mj-lt"/>
                <a:ea typeface="+mj-ea"/>
                <a:cs typeface="+mj-cs"/>
              </a:rPr>
              <a:t>סדר היום </a:t>
            </a:r>
          </a:p>
          <a:p>
            <a:pPr marL="0" indent="0">
              <a:buNone/>
            </a:pPr>
            <a:r>
              <a:rPr lang="he-IL" sz="2800" dirty="0" smtClean="0"/>
              <a:t>9:30-10:00         התכנסות וקפה</a:t>
            </a:r>
            <a:endParaRPr lang="en-US" sz="2800" dirty="0" smtClean="0"/>
          </a:p>
          <a:p>
            <a:pPr marL="0" indent="0">
              <a:buNone/>
            </a:pPr>
            <a:r>
              <a:rPr lang="he-IL" sz="2800" dirty="0" smtClean="0"/>
              <a:t>10:00-10:10       פתיחה </a:t>
            </a:r>
            <a:r>
              <a:rPr lang="he-IL" sz="2800" dirty="0"/>
              <a:t>וברכות</a:t>
            </a:r>
            <a:endParaRPr lang="en-US" sz="2800" dirty="0"/>
          </a:p>
          <a:p>
            <a:pPr marL="0" indent="0">
              <a:buNone/>
            </a:pPr>
            <a:r>
              <a:rPr lang="he-IL" sz="2800" dirty="0"/>
              <a:t>10:10-10:30	 </a:t>
            </a:r>
            <a:r>
              <a:rPr lang="he-IL" sz="2800" dirty="0" smtClean="0"/>
              <a:t>     דברי השר- כיוונים בתחומי </a:t>
            </a:r>
            <a:r>
              <a:rPr lang="he-IL" sz="2800" dirty="0"/>
              <a:t>התכנון והדיור</a:t>
            </a:r>
            <a:endParaRPr lang="en-US" sz="2800" dirty="0"/>
          </a:p>
          <a:p>
            <a:pPr marL="0" indent="0">
              <a:buNone/>
            </a:pPr>
            <a:r>
              <a:rPr lang="he-IL" sz="2800" dirty="0"/>
              <a:t>10:30-11:10	 </a:t>
            </a:r>
            <a:r>
              <a:rPr lang="he-IL" sz="2800" dirty="0" smtClean="0"/>
              <a:t>     מתוך </a:t>
            </a:r>
            <a:r>
              <a:rPr lang="he-IL" sz="2800" dirty="0"/>
              <a:t>המחקר והניסיון </a:t>
            </a:r>
            <a:r>
              <a:rPr lang="he-IL" sz="2800" dirty="0" smtClean="0"/>
              <a:t>בטכניון</a:t>
            </a:r>
          </a:p>
          <a:p>
            <a:pPr marL="0" indent="0">
              <a:buNone/>
            </a:pPr>
            <a:r>
              <a:rPr lang="he-IL" sz="2800" dirty="0" smtClean="0"/>
              <a:t>11:10-11:20       הערות </a:t>
            </a:r>
            <a:r>
              <a:rPr lang="he-IL" sz="2800" dirty="0"/>
              <a:t>ותובנות נוספות מסביב לשולחן </a:t>
            </a:r>
            <a:endParaRPr lang="he-IL" sz="2800" dirty="0" smtClean="0"/>
          </a:p>
          <a:p>
            <a:pPr marL="0" indent="0">
              <a:buNone/>
            </a:pPr>
            <a:r>
              <a:rPr lang="he-IL" sz="2800" dirty="0" smtClean="0"/>
              <a:t>11:20-11:40       תגובת </a:t>
            </a:r>
            <a:r>
              <a:rPr lang="he-IL" sz="2800" dirty="0"/>
              <a:t>השר וצוותו </a:t>
            </a:r>
            <a:endParaRPr lang="en-US" sz="2800" dirty="0"/>
          </a:p>
          <a:p>
            <a:pPr marL="0" indent="0">
              <a:buNone/>
            </a:pPr>
            <a:r>
              <a:rPr lang="he-IL" sz="2800" dirty="0"/>
              <a:t>11:40-11:50     </a:t>
            </a:r>
            <a:r>
              <a:rPr lang="he-IL" sz="2800" dirty="0" smtClean="0"/>
              <a:t>  דברי </a:t>
            </a:r>
            <a:r>
              <a:rPr lang="he-IL" sz="2800" dirty="0"/>
              <a:t>סיכום- שר האוצר</a:t>
            </a:r>
            <a:endParaRPr lang="en-US" sz="2800" dirty="0"/>
          </a:p>
          <a:p>
            <a:pPr marL="0" indent="0">
              <a:buNone/>
            </a:pPr>
            <a:r>
              <a:rPr lang="he-IL" sz="2800" dirty="0"/>
              <a:t>11:50-12:00     </a:t>
            </a:r>
            <a:r>
              <a:rPr lang="he-IL" sz="2800" dirty="0" smtClean="0"/>
              <a:t>  דברי </a:t>
            </a:r>
            <a:r>
              <a:rPr lang="he-IL" sz="2800" dirty="0"/>
              <a:t>תודה וסיכום</a:t>
            </a:r>
            <a:endParaRPr lang="en-US" sz="2800" dirty="0"/>
          </a:p>
          <a:p>
            <a:pPr marL="0" indent="0">
              <a:buNone/>
            </a:pPr>
            <a:endParaRPr lang="he-IL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1279161" y="-183819"/>
            <a:ext cx="6510965" cy="1171658"/>
            <a:chOff x="1348205" y="5903218"/>
            <a:chExt cx="6510965" cy="1171658"/>
          </a:xfrm>
        </p:grpSpPr>
        <p:pic>
          <p:nvPicPr>
            <p:cNvPr id="19" name="Picture 8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5176" r="11202"/>
            <a:stretch/>
          </p:blipFill>
          <p:spPr>
            <a:xfrm>
              <a:off x="6470301" y="5903218"/>
              <a:ext cx="1388869" cy="1171658"/>
            </a:xfrm>
            <a:prstGeom prst="rect">
              <a:avLst/>
            </a:prstGeom>
          </p:spPr>
        </p:pic>
        <p:cxnSp>
          <p:nvCxnSpPr>
            <p:cNvPr id="20" name="מחבר ישר 19"/>
            <p:cNvCxnSpPr/>
            <p:nvPr/>
          </p:nvCxnSpPr>
          <p:spPr>
            <a:xfrm flipH="1">
              <a:off x="6423095" y="6190259"/>
              <a:ext cx="0" cy="504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269539" y="6156704"/>
              <a:ext cx="2170786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he-IL" sz="1600" b="1" dirty="0" smtClean="0">
                  <a:solidFill>
                    <a:srgbClr val="AEBDE8"/>
                  </a:solidFill>
                  <a:ea typeface="Tahoma" panose="020B0604030504040204" pitchFamily="34" charset="0"/>
                </a:rPr>
                <a:t>הפקולטה לארכיטקטורה</a:t>
              </a:r>
            </a:p>
            <a:p>
              <a:pPr algn="r" rtl="1"/>
              <a:r>
                <a:rPr lang="he-IL" sz="1600" b="1" dirty="0" smtClean="0">
                  <a:solidFill>
                    <a:srgbClr val="AEBDE8"/>
                  </a:solidFill>
                  <a:ea typeface="Tahoma" panose="020B0604030504040204" pitchFamily="34" charset="0"/>
                </a:rPr>
                <a:t>ובינוי ערים</a:t>
              </a:r>
              <a:endParaRPr lang="he-IL" sz="1600" b="1" dirty="0">
                <a:solidFill>
                  <a:srgbClr val="AEBDE8"/>
                </a:solidFill>
                <a:ea typeface="Tahoma" panose="020B0604030504040204" pitchFamily="34" charset="0"/>
              </a:endParaRPr>
            </a:p>
          </p:txBody>
        </p:sp>
        <p:pic>
          <p:nvPicPr>
            <p:cNvPr id="22" name="תמונה 2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05" y="6175971"/>
              <a:ext cx="705722" cy="59028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022357" y="6156704"/>
              <a:ext cx="2315057" cy="52322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he-IL" sz="1600" b="1" dirty="0" smtClean="0">
                  <a:solidFill>
                    <a:srgbClr val="AEBDE8"/>
                  </a:solidFill>
                  <a:ea typeface="Tahoma" panose="020B0604030504040204" pitchFamily="34" charset="0"/>
                </a:rPr>
                <a:t>המרכז לחקר העיר והאזור</a:t>
              </a:r>
              <a:endParaRPr lang="en-US" sz="1600" b="1" dirty="0" smtClean="0">
                <a:solidFill>
                  <a:srgbClr val="AEBDE8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algn="r" rtl="1"/>
              <a:r>
                <a:rPr lang="he-IL" sz="1200" b="1" dirty="0">
                  <a:solidFill>
                    <a:srgbClr val="AEBDE8"/>
                  </a:solidFill>
                  <a:ea typeface="Tahoma" panose="020B0604030504040204" pitchFamily="34" charset="0"/>
                </a:rPr>
                <a:t>ע"ש פיליפ ואתל </a:t>
              </a:r>
              <a:r>
                <a:rPr lang="he-IL" sz="1200" b="1" dirty="0" err="1" smtClean="0">
                  <a:solidFill>
                    <a:srgbClr val="AEBDE8"/>
                  </a:solidFill>
                  <a:ea typeface="Tahoma" panose="020B0604030504040204" pitchFamily="34" charset="0"/>
                </a:rPr>
                <a:t>קלצניק</a:t>
              </a:r>
              <a:endParaRPr lang="he-IL" sz="1200" b="1" dirty="0">
                <a:solidFill>
                  <a:srgbClr val="AEBDE8"/>
                </a:solidFill>
                <a:ea typeface="Tahoma" panose="020B0604030504040204" pitchFamily="34" charset="0"/>
              </a:endParaRPr>
            </a:p>
          </p:txBody>
        </p:sp>
        <p:cxnSp>
          <p:nvCxnSpPr>
            <p:cNvPr id="24" name="מחבר ישר 23"/>
            <p:cNvCxnSpPr/>
            <p:nvPr/>
          </p:nvCxnSpPr>
          <p:spPr>
            <a:xfrm flipH="1">
              <a:off x="4307497" y="6190259"/>
              <a:ext cx="0" cy="504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מחבר ישר 24"/>
            <p:cNvCxnSpPr/>
            <p:nvPr/>
          </p:nvCxnSpPr>
          <p:spPr>
            <a:xfrm flipH="1">
              <a:off x="2068014" y="6190259"/>
              <a:ext cx="0" cy="504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313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17466" y="361812"/>
            <a:ext cx="8928771" cy="1359322"/>
          </a:xfrm>
        </p:spPr>
        <p:txBody>
          <a:bodyPr>
            <a:normAutofit fontScale="90000"/>
          </a:bodyPr>
          <a:lstStyle/>
          <a:p>
            <a:pPr algn="r"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he-IL" sz="3100" dirty="0">
                <a:solidFill>
                  <a:schemeClr val="tx1"/>
                </a:solidFill>
              </a:rPr>
              <a:t>המרכז </a:t>
            </a:r>
            <a:r>
              <a:rPr lang="he-IL" sz="3100" dirty="0">
                <a:solidFill>
                  <a:schemeClr val="tx1"/>
                </a:solidFill>
              </a:rPr>
              <a:t>לחקר העיר </a:t>
            </a:r>
            <a:r>
              <a:rPr lang="he-IL" sz="3100" dirty="0" smtClean="0">
                <a:solidFill>
                  <a:schemeClr val="tx1"/>
                </a:solidFill>
              </a:rPr>
              <a:t>והאזור מארח את </a:t>
            </a:r>
            <a:r>
              <a:rPr lang="en-US" sz="3100" b="1" dirty="0">
                <a:solidFill>
                  <a:srgbClr val="9BBCE5"/>
                </a:solidFill>
              </a:rPr>
              <a:t/>
            </a:r>
            <a:br>
              <a:rPr lang="en-US" sz="3100" b="1" dirty="0">
                <a:solidFill>
                  <a:srgbClr val="9BBCE5"/>
                </a:solidFill>
              </a:rPr>
            </a:br>
            <a:r>
              <a:rPr lang="he-IL" sz="3100" u="sng" dirty="0" smtClean="0">
                <a:solidFill>
                  <a:srgbClr val="FFC000"/>
                </a:solidFill>
              </a:rPr>
              <a:t>שר </a:t>
            </a:r>
            <a:r>
              <a:rPr lang="he-IL" sz="3100" u="sng" dirty="0">
                <a:solidFill>
                  <a:srgbClr val="FFC000"/>
                </a:solidFill>
              </a:rPr>
              <a:t>האוצר מר משה </a:t>
            </a:r>
            <a:r>
              <a:rPr lang="he-IL" sz="3100" u="sng" dirty="0">
                <a:solidFill>
                  <a:srgbClr val="FFC000"/>
                </a:solidFill>
              </a:rPr>
              <a:t>כחלון </a:t>
            </a:r>
            <a:r>
              <a:rPr lang="he-IL" sz="3100" u="sng" dirty="0" smtClean="0">
                <a:solidFill>
                  <a:srgbClr val="FFC000"/>
                </a:solidFill>
              </a:rPr>
              <a:t>ובכירי משרדו בנושאי </a:t>
            </a:r>
            <a:r>
              <a:rPr lang="he-IL" sz="3100" u="sng" dirty="0">
                <a:solidFill>
                  <a:srgbClr val="FFC000"/>
                </a:solidFill>
              </a:rPr>
              <a:t>תכנון ודיור</a:t>
            </a:r>
            <a:endParaRPr lang="en-US" sz="3100" u="sng" dirty="0">
              <a:solidFill>
                <a:srgbClr val="FFC000"/>
              </a:solidFill>
            </a:endParaRPr>
          </a:p>
        </p:txBody>
      </p:sp>
      <p:sp>
        <p:nvSpPr>
          <p:cNvPr id="6" name="מציין מיקום תוכן 1"/>
          <p:cNvSpPr>
            <a:spLocks noGrp="1"/>
          </p:cNvSpPr>
          <p:nvPr>
            <p:ph idx="1"/>
          </p:nvPr>
        </p:nvSpPr>
        <p:spPr>
          <a:xfrm>
            <a:off x="196665" y="1799860"/>
            <a:ext cx="8740607" cy="47066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e-IL" sz="3000" cap="all" dirty="0">
                <a:latin typeface="+mj-lt"/>
                <a:ea typeface="+mj-ea"/>
                <a:cs typeface="+mj-cs"/>
              </a:rPr>
              <a:t>סדר היום </a:t>
            </a:r>
          </a:p>
          <a:p>
            <a:pPr marL="0" indent="0">
              <a:buNone/>
            </a:pPr>
            <a:r>
              <a:rPr lang="he-IL" sz="2800" dirty="0" smtClean="0"/>
              <a:t>9:30-10:00         התכנסות וקפה</a:t>
            </a:r>
            <a:endParaRPr lang="en-US" sz="2800" dirty="0" smtClean="0"/>
          </a:p>
          <a:p>
            <a:pPr marL="0" indent="0">
              <a:buNone/>
            </a:pPr>
            <a:r>
              <a:rPr lang="he-IL" sz="2800" dirty="0" smtClean="0"/>
              <a:t>10:00-10:10       פתיחה </a:t>
            </a:r>
            <a:r>
              <a:rPr lang="he-IL" sz="2800" dirty="0"/>
              <a:t>וברכות</a:t>
            </a:r>
            <a:endParaRPr lang="en-US" sz="2800" dirty="0"/>
          </a:p>
          <a:p>
            <a:pPr marL="0" indent="0">
              <a:buNone/>
            </a:pPr>
            <a:r>
              <a:rPr lang="he-IL" sz="2800" dirty="0"/>
              <a:t>10:10-10:30	 </a:t>
            </a:r>
            <a:r>
              <a:rPr lang="he-IL" sz="2800" dirty="0" smtClean="0"/>
              <a:t>     דברי השר- כיוונים בתחומי </a:t>
            </a:r>
            <a:r>
              <a:rPr lang="he-IL" sz="2800" dirty="0"/>
              <a:t>התכנון והדיור</a:t>
            </a:r>
            <a:endParaRPr lang="en-US" sz="2800" dirty="0"/>
          </a:p>
          <a:p>
            <a:pPr marL="0" indent="0">
              <a:buNone/>
            </a:pPr>
            <a:r>
              <a:rPr lang="he-IL" sz="2800" dirty="0"/>
              <a:t>10:30-11:10	 </a:t>
            </a:r>
            <a:r>
              <a:rPr lang="he-IL" sz="2800" dirty="0" smtClean="0"/>
              <a:t>     מתוך </a:t>
            </a:r>
            <a:r>
              <a:rPr lang="he-IL" sz="2800" dirty="0"/>
              <a:t>המחקר והניסיון </a:t>
            </a:r>
            <a:r>
              <a:rPr lang="he-IL" sz="2800" dirty="0" smtClean="0"/>
              <a:t>בטכניון</a:t>
            </a:r>
          </a:p>
          <a:p>
            <a:pPr marL="0" indent="0">
              <a:buNone/>
            </a:pPr>
            <a:r>
              <a:rPr lang="he-IL" sz="2800" dirty="0" smtClean="0"/>
              <a:t>11:10-11:20       הערות </a:t>
            </a:r>
            <a:r>
              <a:rPr lang="he-IL" sz="2800" dirty="0"/>
              <a:t>ותובנות נוספות מסביב לשולחן </a:t>
            </a:r>
            <a:endParaRPr lang="he-IL" sz="2800" dirty="0" smtClean="0"/>
          </a:p>
          <a:p>
            <a:pPr marL="0" indent="0">
              <a:buNone/>
            </a:pPr>
            <a:r>
              <a:rPr lang="he-IL" sz="2800" dirty="0" smtClean="0"/>
              <a:t>11:20-11:40       תגובת </a:t>
            </a:r>
            <a:r>
              <a:rPr lang="he-IL" sz="2800" dirty="0"/>
              <a:t>השר וצוותו </a:t>
            </a:r>
            <a:endParaRPr lang="en-US" sz="2800" dirty="0"/>
          </a:p>
          <a:p>
            <a:pPr marL="0" indent="0">
              <a:buNone/>
            </a:pPr>
            <a:r>
              <a:rPr lang="he-IL" sz="2800" dirty="0"/>
              <a:t>11:40-11:50     </a:t>
            </a:r>
            <a:r>
              <a:rPr lang="he-IL" sz="2800" dirty="0" smtClean="0"/>
              <a:t>  דברי </a:t>
            </a:r>
            <a:r>
              <a:rPr lang="he-IL" sz="2800" dirty="0"/>
              <a:t>סיכום- שר האוצר</a:t>
            </a:r>
            <a:endParaRPr lang="en-US" sz="2800" dirty="0"/>
          </a:p>
          <a:p>
            <a:pPr marL="0" indent="0">
              <a:buNone/>
            </a:pPr>
            <a:r>
              <a:rPr lang="he-IL" sz="2800" dirty="0"/>
              <a:t>11:50-12:00     </a:t>
            </a:r>
            <a:r>
              <a:rPr lang="he-IL" sz="2800" dirty="0" smtClean="0"/>
              <a:t>  דברי </a:t>
            </a:r>
            <a:r>
              <a:rPr lang="he-IL" sz="2800" dirty="0"/>
              <a:t>תודה וסיכום</a:t>
            </a:r>
            <a:endParaRPr lang="en-US" sz="2800" dirty="0"/>
          </a:p>
          <a:p>
            <a:pPr marL="0" indent="0">
              <a:buNone/>
            </a:pPr>
            <a:endParaRPr lang="he-IL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1279161" y="-183819"/>
            <a:ext cx="6510965" cy="1171658"/>
            <a:chOff x="1348205" y="5903218"/>
            <a:chExt cx="6510965" cy="1171658"/>
          </a:xfrm>
        </p:grpSpPr>
        <p:pic>
          <p:nvPicPr>
            <p:cNvPr id="19" name="Picture 8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5176" r="11202"/>
            <a:stretch/>
          </p:blipFill>
          <p:spPr>
            <a:xfrm>
              <a:off x="6470301" y="5903218"/>
              <a:ext cx="1388869" cy="1171658"/>
            </a:xfrm>
            <a:prstGeom prst="rect">
              <a:avLst/>
            </a:prstGeom>
          </p:spPr>
        </p:pic>
        <p:cxnSp>
          <p:nvCxnSpPr>
            <p:cNvPr id="20" name="מחבר ישר 19"/>
            <p:cNvCxnSpPr/>
            <p:nvPr/>
          </p:nvCxnSpPr>
          <p:spPr>
            <a:xfrm flipH="1">
              <a:off x="6423095" y="6190259"/>
              <a:ext cx="0" cy="504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269539" y="6156704"/>
              <a:ext cx="2170786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he-IL" sz="1600" b="1" dirty="0" smtClean="0">
                  <a:solidFill>
                    <a:srgbClr val="AEBDE8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הפקולטה לארכיטקטורה</a:t>
              </a:r>
            </a:p>
            <a:p>
              <a:pPr algn="r" rtl="1"/>
              <a:r>
                <a:rPr lang="he-IL" sz="1600" b="1" dirty="0" smtClean="0">
                  <a:solidFill>
                    <a:srgbClr val="AEBDE8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ובינוי ערים</a:t>
              </a:r>
              <a:endParaRPr lang="he-IL" sz="1600" b="1" dirty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תמונה 2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05" y="6175971"/>
              <a:ext cx="705722" cy="59028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022357" y="6156704"/>
              <a:ext cx="2315057" cy="52322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he-IL" sz="1600" b="1" dirty="0" smtClean="0">
                  <a:solidFill>
                    <a:srgbClr val="AEBDE8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המרכז לחקר העיר והאזור</a:t>
              </a:r>
              <a:endParaRPr lang="en-US" sz="1600" b="1" dirty="0" smtClean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algn="r" rtl="1"/>
              <a:r>
                <a:rPr lang="he-IL" sz="1200" b="1" dirty="0">
                  <a:solidFill>
                    <a:srgbClr val="AEBDE8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ע"ש פיליפ ואתל </a:t>
              </a:r>
              <a:r>
                <a:rPr lang="he-IL" sz="1200" b="1" dirty="0" err="1" smtClean="0">
                  <a:solidFill>
                    <a:srgbClr val="AEBDE8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קלצניק</a:t>
              </a:r>
              <a:endParaRPr lang="he-IL" sz="1200" b="1" dirty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מחבר ישר 23"/>
            <p:cNvCxnSpPr/>
            <p:nvPr/>
          </p:nvCxnSpPr>
          <p:spPr>
            <a:xfrm flipH="1">
              <a:off x="4307497" y="6190259"/>
              <a:ext cx="0" cy="504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מחבר ישר 24"/>
            <p:cNvCxnSpPr/>
            <p:nvPr/>
          </p:nvCxnSpPr>
          <p:spPr>
            <a:xfrm flipH="1">
              <a:off x="2068014" y="6190259"/>
              <a:ext cx="0" cy="504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94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13767" y="1041620"/>
            <a:ext cx="8525435" cy="3773813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2800" u="sng" dirty="0">
                <a:solidFill>
                  <a:srgbClr val="AEBDE8"/>
                </a:solidFill>
                <a:ea typeface="Tahoma" panose="020B0604030504040204" pitchFamily="34" charset="0"/>
              </a:rPr>
              <a:t>אודות המרכז</a:t>
            </a:r>
          </a:p>
          <a:p>
            <a:pPr marL="0" indent="0">
              <a:buNone/>
            </a:pPr>
            <a:r>
              <a:rPr lang="he-IL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המרכז לחקר העיר והאזור ע"ש </a:t>
            </a:r>
            <a:r>
              <a:rPr lang="he-IL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קלצניק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, הראשון מסוגו בישראל, הוקם בטכניון בשנת 1969 על-ידי פרופ' משה היל ז"ל. </a:t>
            </a:r>
            <a:r>
              <a:rPr lang="he-I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הוא 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הוותיק והמנוסה בין מוסדות המחקר בארץ בתחום ונמצא בחזית הידע </a:t>
            </a:r>
            <a:r>
              <a:rPr lang="he-I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הבינלאומי. </a:t>
            </a:r>
          </a:p>
          <a:p>
            <a:pPr marL="0" indent="0">
              <a:buNone/>
            </a:pPr>
            <a:r>
              <a:rPr lang="he-I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לאורך 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שנות פעילותו פרסמו חוקריו עשרות ספרים ומאות דו"חות מחקר ומאמרים. </a:t>
            </a:r>
            <a:r>
              <a:rPr lang="he-IL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המרכז משלב מחקר ותכנון שהשפיע ומשפיע ישירות על מדיניות התכנון, הפיתוח והמקרקעין וכן על החקיקה, המשפט והקרקע</a:t>
            </a:r>
            <a:r>
              <a:rPr lang="he-IL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he-IL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לאחרונה הביעו חברים במרכז רצון להיות מעורבים באורח ישיר  ולתרום.</a:t>
            </a:r>
            <a:endParaRPr lang="he-IL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he-IL" sz="2400" dirty="0">
              <a:ea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endParaRPr lang="he-IL" sz="2400" dirty="0">
              <a:ea typeface="Tahoma" panose="020B060403050404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he-IL" sz="2400" dirty="0">
              <a:ea typeface="Tahoma" panose="020B060403050404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he-IL" sz="2400" dirty="0">
              <a:ea typeface="Tahoma" panose="020B060403050404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>
              <a:ea typeface="Tahoma" panose="020B0604030504040204" pitchFamily="34" charset="0"/>
            </a:endParaRPr>
          </a:p>
          <a:p>
            <a:pPr algn="ctr"/>
            <a:endParaRPr lang="he-IL" dirty="0" smtClean="0">
              <a:solidFill>
                <a:srgbClr val="FFFFFF"/>
              </a:solidFill>
              <a:ea typeface="Tahoma" panose="020B0604030504040204" pitchFamily="34" charset="0"/>
            </a:endParaRPr>
          </a:p>
          <a:p>
            <a:endParaRPr lang="he-IL" dirty="0"/>
          </a:p>
          <a:p>
            <a:pPr>
              <a:lnSpc>
                <a:spcPct val="120000"/>
              </a:lnSpc>
            </a:pPr>
            <a:endParaRPr lang="he-IL" sz="2400" dirty="0">
              <a:ea typeface="Tahoma" panose="020B060403050404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76393" y="4589708"/>
            <a:ext cx="7191214" cy="785600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indent="0" algn="r" defTabSz="914400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800" u="sng">
                <a:solidFill>
                  <a:srgbClr val="9BBCE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411480" indent="-182880" algn="r" defTabSz="914400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82880" algn="r" defTabSz="914400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8680" indent="-182880" algn="r" defTabSz="914400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97280" indent="-182880" algn="r" defTabSz="914400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284600" indent="-228600" algn="r" defTabSz="914400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/>
            </a:lvl6pPr>
            <a:lvl7pPr marL="1471800" indent="-228600" algn="r" defTabSz="914400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/>
            </a:lvl7pPr>
            <a:lvl8pPr marL="1629000" indent="-228600" algn="r" defTabSz="914400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/>
            </a:lvl8pPr>
            <a:lvl9pPr marL="1806200" indent="-228600" algn="r" defTabSz="914400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/>
            </a:lvl9pPr>
          </a:lstStyle>
          <a:p>
            <a:pPr algn="ctr"/>
            <a:r>
              <a:rPr lang="he-IL" sz="2400" dirty="0">
                <a:solidFill>
                  <a:srgbClr val="AEBDE8"/>
                </a:solidFill>
              </a:rPr>
              <a:t>תחומי המחקר הפעילים במרכז</a:t>
            </a:r>
          </a:p>
          <a:p>
            <a:pPr algn="ctr"/>
            <a:endParaRPr lang="he-IL" sz="2100" dirty="0">
              <a:solidFill>
                <a:srgbClr val="AEBDE8"/>
              </a:solidFill>
            </a:endParaRPr>
          </a:p>
        </p:txBody>
      </p:sp>
      <p:grpSp>
        <p:nvGrpSpPr>
          <p:cNvPr id="34" name="קבוצה 33"/>
          <p:cNvGrpSpPr/>
          <p:nvPr/>
        </p:nvGrpSpPr>
        <p:grpSpPr>
          <a:xfrm>
            <a:off x="87512" y="5028525"/>
            <a:ext cx="8992076" cy="1591115"/>
            <a:chOff x="173959" y="3219725"/>
            <a:chExt cx="11989430" cy="2121489"/>
          </a:xfrm>
        </p:grpSpPr>
        <p:pic>
          <p:nvPicPr>
            <p:cNvPr id="35" name="תמונה 3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2" b="21317"/>
            <a:stretch/>
          </p:blipFill>
          <p:spPr>
            <a:xfrm>
              <a:off x="10795815" y="4066521"/>
              <a:ext cx="1346558" cy="12300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3825" cap="rnd">
              <a:noFill/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</p:spPr>
        </p:pic>
        <p:pic>
          <p:nvPicPr>
            <p:cNvPr id="37" name="תמונה 3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0" b="23650"/>
            <a:stretch/>
          </p:blipFill>
          <p:spPr>
            <a:xfrm>
              <a:off x="9233847" y="4077622"/>
              <a:ext cx="1403337" cy="123034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3825" cap="rnd">
              <a:noFill/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</p:spPr>
        </p:pic>
        <p:pic>
          <p:nvPicPr>
            <p:cNvPr id="43" name="תמונה 4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4" b="19907"/>
            <a:stretch/>
          </p:blipFill>
          <p:spPr>
            <a:xfrm>
              <a:off x="7731000" y="4094247"/>
              <a:ext cx="1340853" cy="123034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3825" cap="rnd">
              <a:noFill/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</p:spPr>
        </p:pic>
        <p:pic>
          <p:nvPicPr>
            <p:cNvPr id="44" name="תמונה 4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7" b="21496"/>
            <a:stretch/>
          </p:blipFill>
          <p:spPr>
            <a:xfrm>
              <a:off x="6206150" y="4088706"/>
              <a:ext cx="1360901" cy="123034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3825" cap="rnd">
              <a:noFill/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</p:spPr>
        </p:pic>
        <p:pic>
          <p:nvPicPr>
            <p:cNvPr id="45" name="תמונה 4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4" b="20536"/>
            <a:stretch/>
          </p:blipFill>
          <p:spPr>
            <a:xfrm>
              <a:off x="4730865" y="4088746"/>
              <a:ext cx="1334481" cy="12311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3825" cap="rnd">
              <a:noFill/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</p:spPr>
        </p:pic>
        <p:pic>
          <p:nvPicPr>
            <p:cNvPr id="47" name="תמונה 4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07"/>
            <a:stretch/>
          </p:blipFill>
          <p:spPr>
            <a:xfrm>
              <a:off x="3243660" y="4078878"/>
              <a:ext cx="1308350" cy="12303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3825" cap="rnd">
              <a:noFill/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</p:spPr>
        </p:pic>
        <p:pic>
          <p:nvPicPr>
            <p:cNvPr id="49" name="תמונה 48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6" b="20608"/>
            <a:stretch/>
          </p:blipFill>
          <p:spPr>
            <a:xfrm>
              <a:off x="199847" y="4110871"/>
              <a:ext cx="1347487" cy="123034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3825" cap="rnd">
              <a:noFill/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</p:spPr>
        </p:pic>
        <p:pic>
          <p:nvPicPr>
            <p:cNvPr id="50" name="תמונה 49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7" b="20607"/>
            <a:stretch/>
          </p:blipFill>
          <p:spPr>
            <a:xfrm>
              <a:off x="1694294" y="4105330"/>
              <a:ext cx="1340541" cy="123034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3825" cap="rnd">
              <a:noFill/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</p:spPr>
        </p:pic>
        <p:sp>
          <p:nvSpPr>
            <p:cNvPr id="51" name="מציין מיקום תוכן 2"/>
            <p:cNvSpPr txBox="1">
              <a:spLocks/>
            </p:cNvSpPr>
            <p:nvPr/>
          </p:nvSpPr>
          <p:spPr>
            <a:xfrm>
              <a:off x="9168262" y="3223533"/>
              <a:ext cx="1479011" cy="54783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68580" tIns="34290" rIns="68580" bIns="34290" rtlCol="0">
              <a:noAutofit/>
            </a:bodyPr>
            <a:lstStyle>
              <a:lvl1pPr marL="182880" indent="-182880" algn="r" defTabSz="914400" rtl="1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tx1"/>
                </a:buClr>
                <a:buFont typeface="Wingdings" pitchFamily="2" charset="2"/>
                <a:buChar char="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11480" indent="-18288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0080" indent="-18288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8680" indent="-18288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4600" indent="-22860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1800" indent="-22860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29000" indent="-22860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06200" indent="-22860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e-IL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דיור בנייה </a:t>
              </a:r>
            </a:p>
            <a:p>
              <a:pPr mar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e-IL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והתחדשות עירונית</a:t>
              </a:r>
            </a:p>
          </p:txBody>
        </p:sp>
        <p:sp>
          <p:nvSpPr>
            <p:cNvPr id="52" name="מציין מיקום תוכן 2"/>
            <p:cNvSpPr txBox="1">
              <a:spLocks/>
            </p:cNvSpPr>
            <p:nvPr/>
          </p:nvSpPr>
          <p:spPr>
            <a:xfrm>
              <a:off x="7547828" y="3219725"/>
              <a:ext cx="1583284" cy="468651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68580" tIns="34290" rIns="68580" bIns="34290" rtlCol="0">
              <a:noAutofit/>
            </a:bodyPr>
            <a:lstStyle>
              <a:lvl1pPr marL="182880" indent="-182880" algn="r" defTabSz="914400" rtl="1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tx1"/>
                </a:buClr>
                <a:buFont typeface="Wingdings" pitchFamily="2" charset="2"/>
                <a:buChar char="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11480" indent="-18288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0080" indent="-18288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8680" indent="-18288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4600" indent="-22860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1800" indent="-22860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29000" indent="-22860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06200" indent="-22860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e-IL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היבטים משפטיים ומדיניות קרקע</a:t>
              </a:r>
            </a:p>
          </p:txBody>
        </p:sp>
        <p:sp>
          <p:nvSpPr>
            <p:cNvPr id="53" name="מציין מיקום תוכן 2"/>
            <p:cNvSpPr txBox="1">
              <a:spLocks/>
            </p:cNvSpPr>
            <p:nvPr/>
          </p:nvSpPr>
          <p:spPr>
            <a:xfrm>
              <a:off x="6254765" y="3259897"/>
              <a:ext cx="1272554" cy="41498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68580" tIns="34290" rIns="68580" bIns="34290" rtlCol="0">
              <a:noAutofit/>
            </a:bodyPr>
            <a:lstStyle>
              <a:lvl1pPr marL="182880" indent="-182880" algn="r" defTabSz="914400" rtl="1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tx1"/>
                </a:buClr>
                <a:buFont typeface="Wingdings" pitchFamily="2" charset="2"/>
                <a:buChar char="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11480" indent="-18288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0080" indent="-18288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8680" indent="-18288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4600" indent="-22860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1800" indent="-22860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29000" indent="-22860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06200" indent="-22860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e-IL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משאבי טבע, </a:t>
              </a:r>
              <a:r>
                <a:rPr lang="he-IL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איכה"ס</a:t>
              </a:r>
              <a:r>
                <a:rPr lang="he-IL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ונוף</a:t>
              </a:r>
            </a:p>
          </p:txBody>
        </p:sp>
        <p:sp>
          <p:nvSpPr>
            <p:cNvPr id="54" name="מציין מיקום תוכן 2"/>
            <p:cNvSpPr txBox="1">
              <a:spLocks/>
            </p:cNvSpPr>
            <p:nvPr/>
          </p:nvSpPr>
          <p:spPr>
            <a:xfrm>
              <a:off x="4600063" y="3264825"/>
              <a:ext cx="1582505" cy="37731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68580" tIns="34290" rIns="68580" bIns="34290" rtlCol="0">
              <a:noAutofit/>
            </a:bodyPr>
            <a:lstStyle>
              <a:lvl1pPr marL="182880" indent="-182880" algn="r" defTabSz="914400" rtl="1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tx1"/>
                </a:buClr>
                <a:buFont typeface="Wingdings" pitchFamily="2" charset="2"/>
                <a:buChar char="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11480" indent="-18288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0080" indent="-18288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8680" indent="-18288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4600" indent="-22860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1800" indent="-22860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29000" indent="-22860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06200" indent="-22860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e-IL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היבטים חברתיים ופסיכולוגיים בתכנון</a:t>
              </a:r>
            </a:p>
          </p:txBody>
        </p:sp>
        <p:sp>
          <p:nvSpPr>
            <p:cNvPr id="55" name="מציין מיקום תוכן 2"/>
            <p:cNvSpPr txBox="1">
              <a:spLocks/>
            </p:cNvSpPr>
            <p:nvPr/>
          </p:nvSpPr>
          <p:spPr>
            <a:xfrm>
              <a:off x="3115420" y="3292121"/>
              <a:ext cx="1433152" cy="382758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68580" tIns="34290" rIns="68580" bIns="34290" rtlCol="0">
              <a:noAutofit/>
            </a:bodyPr>
            <a:lstStyle>
              <a:lvl1pPr marL="182880" indent="-182880" algn="r" defTabSz="914400" rtl="1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tx1"/>
                </a:buClr>
                <a:buFont typeface="Wingdings" pitchFamily="2" charset="2"/>
                <a:buChar char="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11480" indent="-18288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0080" indent="-18288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8680" indent="-18288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4600" indent="-22860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1800" indent="-22860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29000" indent="-22860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06200" indent="-22860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e-IL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מודלים, פיתוח כלכלי ונדל"ן</a:t>
              </a:r>
            </a:p>
          </p:txBody>
        </p:sp>
        <p:sp>
          <p:nvSpPr>
            <p:cNvPr id="56" name="מציין מיקום תוכן 2"/>
            <p:cNvSpPr txBox="1">
              <a:spLocks/>
            </p:cNvSpPr>
            <p:nvPr/>
          </p:nvSpPr>
          <p:spPr>
            <a:xfrm>
              <a:off x="1680689" y="3264825"/>
              <a:ext cx="1272554" cy="41498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68580" tIns="34290" rIns="68580" bIns="34290" rtlCol="0">
              <a:noAutofit/>
            </a:bodyPr>
            <a:lstStyle>
              <a:lvl1pPr marL="182880" indent="-182880" algn="r" defTabSz="914400" rtl="1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tx1"/>
                </a:buClr>
                <a:buFont typeface="Wingdings" pitchFamily="2" charset="2"/>
                <a:buChar char="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11480" indent="-18288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0080" indent="-18288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8680" indent="-18288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4600" indent="-22860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1800" indent="-22860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29000" indent="-22860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06200" indent="-22860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e-IL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תחבורה ותקשוב</a:t>
              </a:r>
            </a:p>
          </p:txBody>
        </p:sp>
        <p:sp>
          <p:nvSpPr>
            <p:cNvPr id="57" name="מציין מיקום תוכן 2"/>
            <p:cNvSpPr txBox="1">
              <a:spLocks/>
            </p:cNvSpPr>
            <p:nvPr/>
          </p:nvSpPr>
          <p:spPr>
            <a:xfrm>
              <a:off x="10647276" y="3239721"/>
              <a:ext cx="1516113" cy="3537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68580" tIns="34290" rIns="68580" bIns="34290" rtlCol="0">
              <a:noAutofit/>
            </a:bodyPr>
            <a:lstStyle>
              <a:lvl1pPr marL="182880" indent="-182880" algn="r" defTabSz="914400" rtl="1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tx1"/>
                </a:buClr>
                <a:buFont typeface="Wingdings" pitchFamily="2" charset="2"/>
                <a:buChar char="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11480" indent="-18288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0080" indent="-18288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8680" indent="-18288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4600" indent="-22860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1800" indent="-22860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29000" indent="-22860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06200" indent="-22860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e-IL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תכניות ומחקרים הערכה</a:t>
              </a:r>
            </a:p>
          </p:txBody>
        </p:sp>
        <p:sp>
          <p:nvSpPr>
            <p:cNvPr id="58" name="מציין מיקום תוכן 2"/>
            <p:cNvSpPr txBox="1">
              <a:spLocks/>
            </p:cNvSpPr>
            <p:nvPr/>
          </p:nvSpPr>
          <p:spPr>
            <a:xfrm>
              <a:off x="173959" y="3277121"/>
              <a:ext cx="1256241" cy="41498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68580" tIns="34290" rIns="68580" bIns="34290" rtlCol="0">
              <a:noAutofit/>
            </a:bodyPr>
            <a:lstStyle>
              <a:lvl1pPr marL="182880" indent="-182880" algn="r" defTabSz="914400" rtl="1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tx1"/>
                </a:buClr>
                <a:buFont typeface="Wingdings" pitchFamily="2" charset="2"/>
                <a:buChar char="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11480" indent="-18288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0080" indent="-18288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8680" indent="-18288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4600" indent="-22860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1800" indent="-22860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29000" indent="-22860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06200" indent="-22860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e-IL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תכנון במגזר הערבי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51671" y="-150961"/>
            <a:ext cx="8028649" cy="1447576"/>
            <a:chOff x="651671" y="-150961"/>
            <a:chExt cx="8028649" cy="1447576"/>
          </a:xfrm>
        </p:grpSpPr>
        <p:pic>
          <p:nvPicPr>
            <p:cNvPr id="29" name="Picture 8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5176" r="11202"/>
            <a:stretch/>
          </p:blipFill>
          <p:spPr>
            <a:xfrm>
              <a:off x="6964381" y="-150961"/>
              <a:ext cx="1715939" cy="1447576"/>
            </a:xfrm>
            <a:prstGeom prst="rect">
              <a:avLst/>
            </a:prstGeom>
          </p:spPr>
        </p:pic>
        <p:cxnSp>
          <p:nvCxnSpPr>
            <p:cNvPr id="32" name="מחבר ישר 31"/>
            <p:cNvCxnSpPr/>
            <p:nvPr/>
          </p:nvCxnSpPr>
          <p:spPr>
            <a:xfrm flipH="1">
              <a:off x="6932387" y="262569"/>
              <a:ext cx="0" cy="648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289920" y="179134"/>
              <a:ext cx="2659702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he-IL" sz="2000" b="1" dirty="0" smtClean="0">
                  <a:solidFill>
                    <a:srgbClr val="AEBDE8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הפקולטה לארכיטקטורה</a:t>
              </a:r>
            </a:p>
            <a:p>
              <a:pPr algn="r" rtl="1"/>
              <a:r>
                <a:rPr lang="he-IL" sz="2000" b="1" dirty="0" smtClean="0">
                  <a:solidFill>
                    <a:srgbClr val="AEBDE8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ובינוי ערים</a:t>
              </a:r>
              <a:endParaRPr lang="he-IL" sz="2000" b="1" dirty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" name="תמונה 35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71" y="174036"/>
              <a:ext cx="873593" cy="730701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504453" y="179134"/>
              <a:ext cx="2832827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he-IL" sz="2000" b="1" dirty="0" smtClean="0">
                  <a:solidFill>
                    <a:srgbClr val="AEBDE8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המרכז לחקר העיר והאזור</a:t>
              </a:r>
              <a:endParaRPr lang="en-US" sz="2000" b="1" dirty="0" smtClean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algn="r" rtl="1"/>
              <a:r>
                <a:rPr lang="he-IL" sz="1600" b="1" dirty="0">
                  <a:solidFill>
                    <a:srgbClr val="AEBDE8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ע"ש פיליפ ואתל </a:t>
              </a:r>
              <a:r>
                <a:rPr lang="he-IL" sz="1600" b="1" dirty="0" err="1" smtClean="0">
                  <a:solidFill>
                    <a:srgbClr val="AEBDE8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קלצניק</a:t>
              </a:r>
              <a:endParaRPr lang="he-IL" sz="1600" b="1" dirty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" name="מחבר ישר 38"/>
            <p:cNvCxnSpPr/>
            <p:nvPr/>
          </p:nvCxnSpPr>
          <p:spPr>
            <a:xfrm flipH="1">
              <a:off x="4317870" y="262569"/>
              <a:ext cx="0" cy="648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מחבר ישר 41"/>
            <p:cNvCxnSpPr/>
            <p:nvPr/>
          </p:nvCxnSpPr>
          <p:spPr>
            <a:xfrm flipH="1">
              <a:off x="1529877" y="262569"/>
              <a:ext cx="0" cy="648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831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-45289" y="-104368"/>
            <a:ext cx="8928771" cy="1359322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he-IL" sz="2800" b="1" dirty="0">
                <a:solidFill>
                  <a:srgbClr val="9BBCE5"/>
                </a:solidFill>
              </a:rPr>
              <a:t>פרופ' אמנון פרנקל </a:t>
            </a:r>
            <a:r>
              <a:rPr lang="en-US" sz="1600" dirty="0">
                <a:solidFill>
                  <a:srgbClr val="9BBCE5"/>
                </a:solidFill>
              </a:rPr>
              <a:t/>
            </a:r>
            <a:br>
              <a:rPr lang="en-US" sz="1600" dirty="0">
                <a:solidFill>
                  <a:srgbClr val="9BBCE5"/>
                </a:solidFill>
              </a:rPr>
            </a:br>
            <a:r>
              <a:rPr lang="he-IL" sz="2400" dirty="0">
                <a:solidFill>
                  <a:srgbClr val="9BBCE5"/>
                </a:solidFill>
              </a:rPr>
              <a:t>(הפקולטה לארכיטקטורה ובינוי ערים- </a:t>
            </a:r>
            <a:r>
              <a:rPr lang="he-IL" sz="2400" dirty="0" smtClean="0">
                <a:solidFill>
                  <a:srgbClr val="9BBCE5"/>
                </a:solidFill>
              </a:rPr>
              <a:t>ס' </a:t>
            </a:r>
            <a:r>
              <a:rPr lang="he-IL" sz="2400" dirty="0">
                <a:solidFill>
                  <a:srgbClr val="9BBCE5"/>
                </a:solidFill>
              </a:rPr>
              <a:t>דיקן </a:t>
            </a:r>
            <a:r>
              <a:rPr lang="he-IL" sz="2400" dirty="0" smtClean="0">
                <a:solidFill>
                  <a:srgbClr val="9BBCE5"/>
                </a:solidFill>
              </a:rPr>
              <a:t>למחקר ולתארים מתקדמים)</a:t>
            </a:r>
            <a:endParaRPr lang="he-IL" sz="2200" dirty="0">
              <a:solidFill>
                <a:srgbClr val="9BBCE5"/>
              </a:solidFill>
            </a:endParaRPr>
          </a:p>
        </p:txBody>
      </p:sp>
      <p:sp>
        <p:nvSpPr>
          <p:cNvPr id="6" name="מציין מיקום תוכן 1"/>
          <p:cNvSpPr>
            <a:spLocks noGrp="1"/>
          </p:cNvSpPr>
          <p:nvPr>
            <p:ph idx="1"/>
          </p:nvPr>
        </p:nvSpPr>
        <p:spPr>
          <a:xfrm>
            <a:off x="142875" y="1199205"/>
            <a:ext cx="8740607" cy="4706620"/>
          </a:xfrm>
        </p:spPr>
        <p:txBody>
          <a:bodyPr>
            <a:normAutofit/>
          </a:bodyPr>
          <a:lstStyle/>
          <a:p>
            <a:pPr marL="0" lvl="0" indent="0">
              <a:spcBef>
                <a:spcPts val="200"/>
              </a:spcBef>
              <a:spcAft>
                <a:spcPts val="600"/>
              </a:spcAft>
              <a:buNone/>
            </a:pPr>
            <a:r>
              <a:rPr lang="he-IL" sz="2800" u="sng" dirty="0"/>
              <a:t>ההזדמנות שבחיבור בין התכנון לאוצר</a:t>
            </a:r>
            <a:endParaRPr lang="en-US" sz="2800" u="sng" dirty="0"/>
          </a:p>
          <a:p>
            <a:pPr marL="357188" indent="-357188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e-IL" sz="2400" dirty="0"/>
              <a:t>שילוב של מנהל/רשות התכנון במשרד </a:t>
            </a:r>
            <a:r>
              <a:rPr lang="he-IL" sz="2400" dirty="0" smtClean="0"/>
              <a:t>האוצר- </a:t>
            </a:r>
            <a:r>
              <a:rPr lang="he-IL" sz="2400" dirty="0"/>
              <a:t>יש בו פוטנציאל ליצירת הזדמנות פז לשינוי פני המרחב </a:t>
            </a:r>
            <a:r>
              <a:rPr lang="he-IL" sz="2400" dirty="0" smtClean="0"/>
              <a:t>בישראל</a:t>
            </a:r>
            <a:endParaRPr lang="en-US" sz="2400" dirty="0"/>
          </a:p>
          <a:p>
            <a:pPr marL="357188" indent="-357188">
              <a:spcBef>
                <a:spcPts val="200"/>
              </a:spcBef>
              <a:spcAft>
                <a:spcPts val="600"/>
              </a:spcAft>
              <a:buNone/>
            </a:pPr>
            <a:r>
              <a:rPr lang="he-IL" sz="2800" u="sng" dirty="0"/>
              <a:t>צעדים לקידום הפריפריה בישראל-הנגב והגליל</a:t>
            </a:r>
            <a:r>
              <a:rPr lang="he-IL" sz="2800" dirty="0"/>
              <a:t> </a:t>
            </a:r>
          </a:p>
          <a:p>
            <a:pPr marL="357188" indent="-357188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e-IL" sz="2400" dirty="0"/>
              <a:t>איכות החיים בפריפריה סובלת מכשלים רבים שאינם מאפשרים משיכה של יזמות  לפיתוח של כלכלה מבוססת </a:t>
            </a:r>
            <a:r>
              <a:rPr lang="he-IL" sz="2400" dirty="0" smtClean="0"/>
              <a:t>ידע</a:t>
            </a:r>
            <a:endParaRPr lang="en-US" sz="2400" dirty="0"/>
          </a:p>
          <a:p>
            <a:pPr marL="357188" lvl="0" indent="-357188">
              <a:spcBef>
                <a:spcPts val="200"/>
              </a:spcBef>
              <a:spcAft>
                <a:spcPts val="600"/>
              </a:spcAft>
              <a:buNone/>
            </a:pPr>
            <a:r>
              <a:rPr lang="he-IL" sz="2800" u="sng" dirty="0"/>
              <a:t>הצורך בתכנון אסטרטגי ארוך טווח</a:t>
            </a:r>
            <a:r>
              <a:rPr lang="he-IL" sz="2800" dirty="0"/>
              <a:t> </a:t>
            </a:r>
          </a:p>
          <a:p>
            <a:pPr marL="357188" indent="-35718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e-IL" sz="2400" dirty="0"/>
              <a:t>מדיניות יציבה ושקופה בתחום פיתוח המרחב היא צורך חיוני. המדיניות לטווח הקצר צריכה להיגזר מאסטרטגיה ארוכת טווח שתבטיח את הצעדים הנדרשים לאספקת צורכי האוכלוסייה בטווח </a:t>
            </a:r>
            <a:r>
              <a:rPr lang="he-IL" sz="2400" dirty="0" smtClean="0"/>
              <a:t>הארוך</a:t>
            </a:r>
            <a:endParaRPr lang="en-US" sz="2400" dirty="0"/>
          </a:p>
          <a:p>
            <a:endParaRPr lang="he-IL" sz="2800" dirty="0"/>
          </a:p>
        </p:txBody>
      </p:sp>
      <p:pic>
        <p:nvPicPr>
          <p:cNvPr id="1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176" r="11202"/>
          <a:stretch/>
        </p:blipFill>
        <p:spPr>
          <a:xfrm>
            <a:off x="6470301" y="5896302"/>
            <a:ext cx="1388869" cy="1171658"/>
          </a:xfrm>
          <a:prstGeom prst="rect">
            <a:avLst/>
          </a:prstGeom>
        </p:spPr>
      </p:pic>
      <p:cxnSp>
        <p:nvCxnSpPr>
          <p:cNvPr id="20" name="מחבר ישר 19"/>
          <p:cNvCxnSpPr/>
          <p:nvPr/>
        </p:nvCxnSpPr>
        <p:spPr>
          <a:xfrm flipH="1">
            <a:off x="6423095" y="6190259"/>
            <a:ext cx="0" cy="504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69539" y="6156704"/>
            <a:ext cx="21707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1600" b="1" dirty="0" smtClean="0">
                <a:solidFill>
                  <a:srgbClr val="AEBDE8"/>
                </a:solidFill>
                <a:ea typeface="Tahoma" panose="020B0604030504040204" pitchFamily="34" charset="0"/>
              </a:rPr>
              <a:t>הפקולטה לארכיטקטורה</a:t>
            </a:r>
          </a:p>
          <a:p>
            <a:pPr algn="r" rtl="1"/>
            <a:r>
              <a:rPr lang="he-IL" sz="1600" b="1" dirty="0" smtClean="0">
                <a:solidFill>
                  <a:srgbClr val="AEBDE8"/>
                </a:solidFill>
                <a:ea typeface="Tahoma" panose="020B0604030504040204" pitchFamily="34" charset="0"/>
              </a:rPr>
              <a:t>ובינוי ערים</a:t>
            </a:r>
            <a:endParaRPr lang="he-IL" sz="1600" b="1" dirty="0">
              <a:solidFill>
                <a:srgbClr val="AEBDE8"/>
              </a:solidFill>
              <a:ea typeface="Tahoma" panose="020B0604030504040204" pitchFamily="34" charset="0"/>
            </a:endParaRPr>
          </a:p>
        </p:txBody>
      </p:sp>
      <p:pic>
        <p:nvPicPr>
          <p:cNvPr id="22" name="תמונה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05" y="6175971"/>
            <a:ext cx="705722" cy="59028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022357" y="6156704"/>
            <a:ext cx="231505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1600" b="1" dirty="0" smtClean="0">
                <a:solidFill>
                  <a:srgbClr val="AEBDE8"/>
                </a:solidFill>
                <a:ea typeface="Tahoma" panose="020B0604030504040204" pitchFamily="34" charset="0"/>
              </a:rPr>
              <a:t>המרכז לחקר העיר והאזור</a:t>
            </a:r>
            <a:endParaRPr lang="en-US" sz="1600" b="1" dirty="0" smtClean="0">
              <a:solidFill>
                <a:srgbClr val="AEBDE8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 rtl="1"/>
            <a:r>
              <a:rPr lang="he-IL" sz="1200" b="1" dirty="0">
                <a:solidFill>
                  <a:srgbClr val="AEBDE8"/>
                </a:solidFill>
                <a:ea typeface="Tahoma" panose="020B0604030504040204" pitchFamily="34" charset="0"/>
              </a:rPr>
              <a:t>ע"ש פיליפ ואתל </a:t>
            </a:r>
            <a:r>
              <a:rPr lang="he-IL" sz="1200" b="1" dirty="0" err="1" smtClean="0">
                <a:solidFill>
                  <a:srgbClr val="AEBDE8"/>
                </a:solidFill>
                <a:ea typeface="Tahoma" panose="020B0604030504040204" pitchFamily="34" charset="0"/>
              </a:rPr>
              <a:t>קלצניק</a:t>
            </a:r>
            <a:endParaRPr lang="he-IL" sz="1200" b="1" dirty="0">
              <a:solidFill>
                <a:srgbClr val="AEBDE8"/>
              </a:solidFill>
              <a:ea typeface="Tahoma" panose="020B0604030504040204" pitchFamily="34" charset="0"/>
            </a:endParaRPr>
          </a:p>
        </p:txBody>
      </p:sp>
      <p:cxnSp>
        <p:nvCxnSpPr>
          <p:cNvPr id="24" name="מחבר ישר 23"/>
          <p:cNvCxnSpPr/>
          <p:nvPr/>
        </p:nvCxnSpPr>
        <p:spPr>
          <a:xfrm flipH="1">
            <a:off x="4307497" y="6190259"/>
            <a:ext cx="0" cy="504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 flipH="1">
            <a:off x="2068014" y="6190259"/>
            <a:ext cx="0" cy="504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-45289" y="-104368"/>
            <a:ext cx="8928771" cy="1359322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he-IL" sz="2800" b="1" dirty="0">
                <a:solidFill>
                  <a:srgbClr val="9BBCE5"/>
                </a:solidFill>
              </a:rPr>
              <a:t>פרופ' אמנון פרנקל </a:t>
            </a:r>
            <a:r>
              <a:rPr lang="en-US" sz="1600" dirty="0">
                <a:solidFill>
                  <a:srgbClr val="9BBCE5"/>
                </a:solidFill>
              </a:rPr>
              <a:t/>
            </a:r>
            <a:br>
              <a:rPr lang="en-US" sz="1600" dirty="0">
                <a:solidFill>
                  <a:srgbClr val="9BBCE5"/>
                </a:solidFill>
              </a:rPr>
            </a:br>
            <a:r>
              <a:rPr lang="he-IL" sz="2400" dirty="0">
                <a:solidFill>
                  <a:srgbClr val="9BBCE5"/>
                </a:solidFill>
              </a:rPr>
              <a:t>(הפקולטה לארכיטקטורה ובינוי ערים- </a:t>
            </a:r>
            <a:r>
              <a:rPr lang="he-IL" sz="2400" dirty="0" smtClean="0">
                <a:solidFill>
                  <a:srgbClr val="9BBCE5"/>
                </a:solidFill>
              </a:rPr>
              <a:t>ס' </a:t>
            </a:r>
            <a:r>
              <a:rPr lang="he-IL" sz="2400" dirty="0">
                <a:solidFill>
                  <a:srgbClr val="9BBCE5"/>
                </a:solidFill>
              </a:rPr>
              <a:t>דיקן </a:t>
            </a:r>
            <a:r>
              <a:rPr lang="he-IL" sz="2400" dirty="0" smtClean="0">
                <a:solidFill>
                  <a:srgbClr val="9BBCE5"/>
                </a:solidFill>
              </a:rPr>
              <a:t>למחקר ולתארים מתקדמים)</a:t>
            </a:r>
            <a:endParaRPr lang="he-IL" sz="2200" dirty="0">
              <a:solidFill>
                <a:srgbClr val="9BBCE5"/>
              </a:solidFill>
            </a:endParaRPr>
          </a:p>
        </p:txBody>
      </p:sp>
      <p:sp>
        <p:nvSpPr>
          <p:cNvPr id="6" name="מציין מיקום תוכן 1"/>
          <p:cNvSpPr>
            <a:spLocks noGrp="1"/>
          </p:cNvSpPr>
          <p:nvPr>
            <p:ph idx="1"/>
          </p:nvPr>
        </p:nvSpPr>
        <p:spPr>
          <a:xfrm>
            <a:off x="142875" y="1199205"/>
            <a:ext cx="8740607" cy="4706620"/>
          </a:xfrm>
        </p:spPr>
        <p:txBody>
          <a:bodyPr>
            <a:normAutofit/>
          </a:bodyPr>
          <a:lstStyle/>
          <a:p>
            <a:pPr marL="0" lvl="0" indent="0">
              <a:spcBef>
                <a:spcPts val="200"/>
              </a:spcBef>
              <a:spcAft>
                <a:spcPts val="600"/>
              </a:spcAft>
              <a:buNone/>
            </a:pPr>
            <a:r>
              <a:rPr lang="he-IL" sz="2800" u="sng" dirty="0"/>
              <a:t>ההזדמנות שבחיבור בין התכנון לאוצר</a:t>
            </a:r>
            <a:endParaRPr lang="en-US" sz="2800" u="sng" dirty="0"/>
          </a:p>
          <a:p>
            <a:pPr marL="357188" indent="-357188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e-IL" sz="2400" dirty="0"/>
              <a:t>שילוב של מנהל/רשות התכנון במשרד </a:t>
            </a:r>
            <a:r>
              <a:rPr lang="he-IL" sz="2400" dirty="0" smtClean="0"/>
              <a:t>האוצר- </a:t>
            </a:r>
            <a:r>
              <a:rPr lang="he-IL" sz="2400" dirty="0"/>
              <a:t>יש בו פוטנציאל ליצירת הזדמנות פז לשינוי פני המרחב </a:t>
            </a:r>
            <a:r>
              <a:rPr lang="he-IL" sz="2400" dirty="0" smtClean="0"/>
              <a:t>בישראל</a:t>
            </a:r>
            <a:endParaRPr lang="en-US" sz="2400" dirty="0"/>
          </a:p>
          <a:p>
            <a:pPr marL="357188" indent="-357188">
              <a:spcBef>
                <a:spcPts val="200"/>
              </a:spcBef>
              <a:spcAft>
                <a:spcPts val="600"/>
              </a:spcAft>
              <a:buNone/>
            </a:pPr>
            <a:r>
              <a:rPr lang="he-IL" sz="2800" u="sng" dirty="0"/>
              <a:t>צעדים לקידום הפריפריה בישראל-הנגב והגליל</a:t>
            </a:r>
            <a:r>
              <a:rPr lang="he-IL" sz="2800" dirty="0"/>
              <a:t> </a:t>
            </a:r>
          </a:p>
          <a:p>
            <a:pPr marL="357188" indent="-357188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e-IL" sz="2400" dirty="0"/>
              <a:t>איכות החיים בפריפריה סובלת מכשלים רבים שאינם מאפשרים משיכה של יזמות  לפיתוח של כלכלה מבוססת </a:t>
            </a:r>
            <a:r>
              <a:rPr lang="he-IL" sz="2400" dirty="0" smtClean="0"/>
              <a:t>ידע</a:t>
            </a:r>
            <a:endParaRPr lang="en-US" sz="2400" dirty="0"/>
          </a:p>
          <a:p>
            <a:pPr marL="357188" lvl="0" indent="-357188">
              <a:spcBef>
                <a:spcPts val="200"/>
              </a:spcBef>
              <a:spcAft>
                <a:spcPts val="600"/>
              </a:spcAft>
              <a:buNone/>
            </a:pPr>
            <a:r>
              <a:rPr lang="he-IL" sz="2800" u="sng" dirty="0"/>
              <a:t>הצורך בתכנון אסטרטגי ארוך טווח</a:t>
            </a:r>
            <a:r>
              <a:rPr lang="he-IL" sz="2800" dirty="0"/>
              <a:t> </a:t>
            </a:r>
          </a:p>
          <a:p>
            <a:pPr marL="357188" indent="-35718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e-IL" sz="2400" dirty="0"/>
              <a:t>מדיניות יציבה ושקופה בתחום פיתוח המרחב היא צורך חיוני. המדיניות לטווח הקצר צריכה להיגזר מאסטרטגיה ארוכת טווח שתבטיח את הצעדים הנדרשים לאספקת צורכי האוכלוסייה בטווח </a:t>
            </a:r>
            <a:r>
              <a:rPr lang="he-IL" sz="2400" dirty="0" smtClean="0"/>
              <a:t>הארוך</a:t>
            </a:r>
            <a:endParaRPr lang="en-US" sz="2400" dirty="0"/>
          </a:p>
          <a:p>
            <a:endParaRPr lang="he-IL" sz="2800" dirty="0"/>
          </a:p>
        </p:txBody>
      </p:sp>
      <p:pic>
        <p:nvPicPr>
          <p:cNvPr id="1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176" r="11202"/>
          <a:stretch/>
        </p:blipFill>
        <p:spPr>
          <a:xfrm>
            <a:off x="6470301" y="5896302"/>
            <a:ext cx="1388869" cy="1171658"/>
          </a:xfrm>
          <a:prstGeom prst="rect">
            <a:avLst/>
          </a:prstGeom>
        </p:spPr>
      </p:pic>
      <p:cxnSp>
        <p:nvCxnSpPr>
          <p:cNvPr id="20" name="מחבר ישר 19"/>
          <p:cNvCxnSpPr/>
          <p:nvPr/>
        </p:nvCxnSpPr>
        <p:spPr>
          <a:xfrm flipH="1">
            <a:off x="6423095" y="6190259"/>
            <a:ext cx="0" cy="504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69539" y="6156704"/>
            <a:ext cx="21707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1600" b="1" dirty="0" smtClean="0">
                <a:solidFill>
                  <a:srgbClr val="AEBDE8"/>
                </a:solidFill>
                <a:ea typeface="Tahoma" panose="020B0604030504040204" pitchFamily="34" charset="0"/>
              </a:rPr>
              <a:t>הפקולטה לארכיטקטורה</a:t>
            </a:r>
          </a:p>
          <a:p>
            <a:pPr algn="r" rtl="1"/>
            <a:r>
              <a:rPr lang="he-IL" sz="1600" b="1" dirty="0" smtClean="0">
                <a:solidFill>
                  <a:srgbClr val="AEBDE8"/>
                </a:solidFill>
                <a:ea typeface="Tahoma" panose="020B0604030504040204" pitchFamily="34" charset="0"/>
              </a:rPr>
              <a:t>ובינוי ערים</a:t>
            </a:r>
            <a:endParaRPr lang="he-IL" sz="1600" b="1" dirty="0">
              <a:solidFill>
                <a:srgbClr val="AEBDE8"/>
              </a:solidFill>
              <a:ea typeface="Tahoma" panose="020B0604030504040204" pitchFamily="34" charset="0"/>
            </a:endParaRPr>
          </a:p>
        </p:txBody>
      </p:sp>
      <p:pic>
        <p:nvPicPr>
          <p:cNvPr id="22" name="תמונה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05" y="6175971"/>
            <a:ext cx="705722" cy="59028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022357" y="6156704"/>
            <a:ext cx="231505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1600" b="1" dirty="0" smtClean="0">
                <a:solidFill>
                  <a:srgbClr val="AEBDE8"/>
                </a:solidFill>
                <a:ea typeface="Tahoma" panose="020B0604030504040204" pitchFamily="34" charset="0"/>
              </a:rPr>
              <a:t>המרכז לחקר העיר והאזור</a:t>
            </a:r>
            <a:endParaRPr lang="en-US" sz="1600" b="1" dirty="0" smtClean="0">
              <a:solidFill>
                <a:srgbClr val="AEBDE8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 rtl="1"/>
            <a:r>
              <a:rPr lang="he-IL" sz="1200" b="1" dirty="0">
                <a:solidFill>
                  <a:srgbClr val="AEBDE8"/>
                </a:solidFill>
                <a:ea typeface="Tahoma" panose="020B0604030504040204" pitchFamily="34" charset="0"/>
              </a:rPr>
              <a:t>ע"ש פיליפ ואתל </a:t>
            </a:r>
            <a:r>
              <a:rPr lang="he-IL" sz="1200" b="1" dirty="0" err="1" smtClean="0">
                <a:solidFill>
                  <a:srgbClr val="AEBDE8"/>
                </a:solidFill>
                <a:ea typeface="Tahoma" panose="020B0604030504040204" pitchFamily="34" charset="0"/>
              </a:rPr>
              <a:t>קלצניק</a:t>
            </a:r>
            <a:endParaRPr lang="he-IL" sz="1200" b="1" dirty="0">
              <a:solidFill>
                <a:srgbClr val="AEBDE8"/>
              </a:solidFill>
              <a:ea typeface="Tahoma" panose="020B0604030504040204" pitchFamily="34" charset="0"/>
            </a:endParaRPr>
          </a:p>
        </p:txBody>
      </p:sp>
      <p:cxnSp>
        <p:nvCxnSpPr>
          <p:cNvPr id="24" name="מחבר ישר 23"/>
          <p:cNvCxnSpPr/>
          <p:nvPr/>
        </p:nvCxnSpPr>
        <p:spPr>
          <a:xfrm flipH="1">
            <a:off x="4307497" y="6190259"/>
            <a:ext cx="0" cy="504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 flipH="1">
            <a:off x="2068014" y="6190259"/>
            <a:ext cx="0" cy="504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-45289" y="-107301"/>
            <a:ext cx="8928771" cy="1359322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he-IL" sz="2800" b="1" dirty="0">
                <a:solidFill>
                  <a:srgbClr val="9BBCE5"/>
                </a:solidFill>
              </a:rPr>
              <a:t>ד"ר ניר מועלם</a:t>
            </a:r>
            <a:r>
              <a:rPr lang="en-US" sz="2400" dirty="0">
                <a:solidFill>
                  <a:srgbClr val="9BBCE5"/>
                </a:solidFill>
              </a:rPr>
              <a:t/>
            </a:r>
            <a:br>
              <a:rPr lang="en-US" sz="2400" dirty="0">
                <a:solidFill>
                  <a:srgbClr val="9BBCE5"/>
                </a:solidFill>
              </a:rPr>
            </a:br>
            <a:r>
              <a:rPr lang="he-IL" sz="2400" dirty="0">
                <a:solidFill>
                  <a:srgbClr val="9BBCE5"/>
                </a:solidFill>
              </a:rPr>
              <a:t>(הפקולטה לארכיטקטורה ובינוי ערים- מרצה בכיר, מתכנן ערים, עו"ד)</a:t>
            </a:r>
            <a:endParaRPr lang="he-IL" sz="2000" dirty="0">
              <a:solidFill>
                <a:srgbClr val="9BBCE5"/>
              </a:solidFill>
            </a:endParaRPr>
          </a:p>
        </p:txBody>
      </p:sp>
      <p:sp>
        <p:nvSpPr>
          <p:cNvPr id="6" name="מציין מיקום תוכן 1"/>
          <p:cNvSpPr>
            <a:spLocks noGrp="1"/>
          </p:cNvSpPr>
          <p:nvPr>
            <p:ph idx="1"/>
          </p:nvPr>
        </p:nvSpPr>
        <p:spPr>
          <a:xfrm>
            <a:off x="0" y="837395"/>
            <a:ext cx="8883482" cy="504292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he-IL" sz="2800" u="sng" dirty="0"/>
              <a:t>כלים משפטיים לקידום הדיור וההתחדשות העירונית</a:t>
            </a:r>
          </a:p>
          <a:p>
            <a:pPr marL="357188" lvl="0" indent="-357188">
              <a:lnSpc>
                <a:spcPct val="120000"/>
              </a:lnSpc>
              <a:spcBef>
                <a:spcPts val="1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e-IL" sz="2400" dirty="0" smtClean="0"/>
              <a:t>הסדרת </a:t>
            </a:r>
            <a:r>
              <a:rPr lang="he-IL" sz="2400" dirty="0"/>
              <a:t>אחזקתם של מבנים בצפיפות </a:t>
            </a:r>
            <a:r>
              <a:rPr lang="he-IL" sz="2400" dirty="0" smtClean="0"/>
              <a:t>גבוהה</a:t>
            </a:r>
            <a:endParaRPr lang="en-US" sz="2400" dirty="0"/>
          </a:p>
          <a:p>
            <a:pPr marL="357188" lvl="0" indent="-357188">
              <a:lnSpc>
                <a:spcPct val="120000"/>
              </a:lnSpc>
              <a:spcBef>
                <a:spcPts val="1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e-IL" sz="2400" dirty="0"/>
              <a:t>הסדרת ההקצאה של שטחי ציבור בתוך מבנים רבי </a:t>
            </a:r>
            <a:r>
              <a:rPr lang="he-IL" sz="2400" dirty="0" smtClean="0"/>
              <a:t>שימושים</a:t>
            </a:r>
            <a:endParaRPr lang="en-US" sz="2400" dirty="0"/>
          </a:p>
          <a:p>
            <a:pPr marL="357188" lvl="0" indent="-357188">
              <a:lnSpc>
                <a:spcPct val="120000"/>
              </a:lnSpc>
              <a:spcBef>
                <a:spcPts val="1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e-IL" sz="2400" dirty="0"/>
              <a:t>שימוש  נדרש ב "הפקעת שר </a:t>
            </a:r>
            <a:r>
              <a:rPr lang="he-IL" sz="2400" dirty="0" smtClean="0"/>
              <a:t>האוצר"</a:t>
            </a:r>
            <a:endParaRPr lang="en-US" sz="2400" dirty="0"/>
          </a:p>
          <a:p>
            <a:pPr marL="357188" lvl="0" indent="-357188">
              <a:lnSpc>
                <a:spcPct val="120000"/>
              </a:lnSpc>
              <a:spcBef>
                <a:spcPts val="1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e-IL" sz="2400" dirty="0"/>
              <a:t>הסדרת הכלים המשפטיים המבטיחים דיור בר </a:t>
            </a:r>
            <a:r>
              <a:rPr lang="he-IL" sz="2400" dirty="0" smtClean="0"/>
              <a:t>השגה</a:t>
            </a:r>
            <a:endParaRPr lang="en-US" sz="2400" dirty="0"/>
          </a:p>
          <a:p>
            <a:pPr marL="357188" lvl="0" indent="-357188">
              <a:lnSpc>
                <a:spcPct val="120000"/>
              </a:lnSpc>
              <a:spcBef>
                <a:spcPts val="1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 </a:t>
            </a:r>
            <a:r>
              <a:rPr lang="he-IL" sz="2400" dirty="0"/>
              <a:t>הגדרת כללים </a:t>
            </a:r>
            <a:r>
              <a:rPr lang="he-IL" sz="2400" dirty="0" err="1"/>
              <a:t>ונוהלים</a:t>
            </a:r>
            <a:r>
              <a:rPr lang="he-IL" sz="2400" dirty="0"/>
              <a:t> לקביעת "הנחיות מרחביות" לפי תיקון </a:t>
            </a:r>
            <a:r>
              <a:rPr lang="he-IL" sz="2400" dirty="0" smtClean="0"/>
              <a:t>101</a:t>
            </a:r>
            <a:endParaRPr lang="he-IL" sz="2400" dirty="0"/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176" r="11202"/>
          <a:stretch/>
        </p:blipFill>
        <p:spPr>
          <a:xfrm>
            <a:off x="6470301" y="5896302"/>
            <a:ext cx="1388869" cy="1171658"/>
          </a:xfrm>
          <a:prstGeom prst="rect">
            <a:avLst/>
          </a:prstGeom>
        </p:spPr>
      </p:pic>
      <p:cxnSp>
        <p:nvCxnSpPr>
          <p:cNvPr id="15" name="מחבר ישר 14"/>
          <p:cNvCxnSpPr/>
          <p:nvPr/>
        </p:nvCxnSpPr>
        <p:spPr>
          <a:xfrm flipH="1">
            <a:off x="6423095" y="6190259"/>
            <a:ext cx="0" cy="504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69539" y="6156704"/>
            <a:ext cx="21707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1600" b="1" dirty="0" smtClean="0">
                <a:solidFill>
                  <a:srgbClr val="AEBDE8"/>
                </a:solidFill>
                <a:ea typeface="Tahoma" panose="020B0604030504040204" pitchFamily="34" charset="0"/>
              </a:rPr>
              <a:t>הפקולטה לארכיטקטורה</a:t>
            </a:r>
          </a:p>
          <a:p>
            <a:pPr algn="r" rtl="1"/>
            <a:r>
              <a:rPr lang="he-IL" sz="1600" b="1" dirty="0" smtClean="0">
                <a:solidFill>
                  <a:srgbClr val="AEBDE8"/>
                </a:solidFill>
                <a:ea typeface="Tahoma" panose="020B0604030504040204" pitchFamily="34" charset="0"/>
              </a:rPr>
              <a:t>ובינוי ערים</a:t>
            </a:r>
            <a:endParaRPr lang="he-IL" sz="1600" b="1" dirty="0">
              <a:solidFill>
                <a:srgbClr val="AEBDE8"/>
              </a:solidFill>
              <a:ea typeface="Tahoma" panose="020B0604030504040204" pitchFamily="34" charset="0"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05" y="6175971"/>
            <a:ext cx="705722" cy="5902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22357" y="6156704"/>
            <a:ext cx="231505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1600" b="1" dirty="0" smtClean="0">
                <a:solidFill>
                  <a:srgbClr val="AEBDE8"/>
                </a:solidFill>
                <a:ea typeface="Tahoma" panose="020B0604030504040204" pitchFamily="34" charset="0"/>
              </a:rPr>
              <a:t>המרכז לחקר העיר והאזור</a:t>
            </a:r>
            <a:endParaRPr lang="en-US" sz="1600" b="1" dirty="0" smtClean="0">
              <a:solidFill>
                <a:srgbClr val="AEBDE8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 rtl="1"/>
            <a:r>
              <a:rPr lang="he-IL" sz="1200" b="1" dirty="0">
                <a:solidFill>
                  <a:srgbClr val="AEBDE8"/>
                </a:solidFill>
                <a:ea typeface="Tahoma" panose="020B0604030504040204" pitchFamily="34" charset="0"/>
              </a:rPr>
              <a:t>ע"ש פיליפ ואתל </a:t>
            </a:r>
            <a:r>
              <a:rPr lang="he-IL" sz="1200" b="1" dirty="0" err="1" smtClean="0">
                <a:solidFill>
                  <a:srgbClr val="AEBDE8"/>
                </a:solidFill>
                <a:ea typeface="Tahoma" panose="020B0604030504040204" pitchFamily="34" charset="0"/>
              </a:rPr>
              <a:t>קלצניק</a:t>
            </a:r>
            <a:endParaRPr lang="he-IL" sz="1200" b="1" dirty="0">
              <a:solidFill>
                <a:srgbClr val="AEBDE8"/>
              </a:solidFill>
              <a:ea typeface="Tahoma" panose="020B0604030504040204" pitchFamily="34" charset="0"/>
            </a:endParaRPr>
          </a:p>
        </p:txBody>
      </p:sp>
      <p:cxnSp>
        <p:nvCxnSpPr>
          <p:cNvPr id="19" name="מחבר ישר 18"/>
          <p:cNvCxnSpPr/>
          <p:nvPr/>
        </p:nvCxnSpPr>
        <p:spPr>
          <a:xfrm flipH="1">
            <a:off x="4307497" y="6190259"/>
            <a:ext cx="0" cy="504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/>
          <p:nvPr/>
        </p:nvCxnSpPr>
        <p:spPr>
          <a:xfrm flipH="1">
            <a:off x="2068014" y="6190259"/>
            <a:ext cx="0" cy="504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70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-45289" y="-114307"/>
            <a:ext cx="8928771" cy="1359322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he-IL" sz="2800" b="1" dirty="0" smtClean="0">
                <a:solidFill>
                  <a:srgbClr val="9BBCE5"/>
                </a:solidFill>
              </a:rPr>
              <a:t>פרופ' נעמי כרמון</a:t>
            </a:r>
            <a:r>
              <a:rPr lang="en-US" sz="2000" dirty="0" smtClean="0">
                <a:solidFill>
                  <a:srgbClr val="9BBCE5"/>
                </a:solidFill>
              </a:rPr>
              <a:t/>
            </a:r>
            <a:br>
              <a:rPr lang="en-US" sz="2000" dirty="0" smtClean="0">
                <a:solidFill>
                  <a:srgbClr val="9BBCE5"/>
                </a:solidFill>
              </a:rPr>
            </a:br>
            <a:r>
              <a:rPr lang="he-IL" sz="2400" dirty="0" smtClean="0">
                <a:solidFill>
                  <a:srgbClr val="9BBCE5"/>
                </a:solidFill>
              </a:rPr>
              <a:t>(הפקולטה לארכיטקטורה ובינוי ערים- תכנון ערים וסוציולוגיה)</a:t>
            </a:r>
            <a:endParaRPr lang="he-IL" sz="2400" dirty="0">
              <a:solidFill>
                <a:srgbClr val="9BBCE5"/>
              </a:solidFill>
            </a:endParaRPr>
          </a:p>
        </p:txBody>
      </p:sp>
      <p:sp>
        <p:nvSpPr>
          <p:cNvPr id="4" name="מציין מיקום תוכן 1"/>
          <p:cNvSpPr txBox="1">
            <a:spLocks/>
          </p:cNvSpPr>
          <p:nvPr/>
        </p:nvSpPr>
        <p:spPr>
          <a:xfrm>
            <a:off x="685019" y="1104989"/>
            <a:ext cx="7772400" cy="4972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2800" dirty="0" smtClean="0"/>
              <a:t>התחדשות עירונית: המלצות לקידומה על בסיס לקחי מחקרים (</a:t>
            </a:r>
            <a:r>
              <a:rPr lang="en-US" sz="2800" dirty="0" smtClean="0"/>
              <a:t>Evidence-Based Practice</a:t>
            </a:r>
            <a:r>
              <a:rPr lang="he-IL" sz="2800" dirty="0" smtClean="0"/>
              <a:t>)</a:t>
            </a:r>
            <a:endParaRPr lang="en-US" sz="2800" dirty="0" smtClean="0"/>
          </a:p>
          <a:p>
            <a:endParaRPr lang="he-IL" dirty="0"/>
          </a:p>
        </p:txBody>
      </p:sp>
      <p:pic>
        <p:nvPicPr>
          <p:cNvPr id="5" name="Picture 2" descr="C:\Users\User5\Desktop\pruitt-ig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65" y="2128071"/>
            <a:ext cx="4863109" cy="284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/>
          <p:nvPr/>
        </p:nvSpPr>
        <p:spPr>
          <a:xfrm>
            <a:off x="1938123" y="5045714"/>
            <a:ext cx="5226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000" dirty="0"/>
              <a:t>סנט לואיס, ארה"ב: פיצוץ יזום של פרויקט התחדשות עירונית 17 שנה לאחר איכלוסו (1972)</a:t>
            </a:r>
            <a:endParaRPr lang="en-US" sz="2000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176" r="11202"/>
          <a:stretch/>
        </p:blipFill>
        <p:spPr>
          <a:xfrm>
            <a:off x="6470301" y="5896302"/>
            <a:ext cx="1388869" cy="1171658"/>
          </a:xfrm>
          <a:prstGeom prst="rect">
            <a:avLst/>
          </a:prstGeom>
        </p:spPr>
      </p:pic>
      <p:cxnSp>
        <p:nvCxnSpPr>
          <p:cNvPr id="16" name="מחבר ישר 15"/>
          <p:cNvCxnSpPr/>
          <p:nvPr/>
        </p:nvCxnSpPr>
        <p:spPr>
          <a:xfrm flipH="1">
            <a:off x="6423095" y="6190259"/>
            <a:ext cx="0" cy="504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69539" y="6156704"/>
            <a:ext cx="21707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1600" b="1" dirty="0" smtClean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הפקולטה לארכיטקטורה</a:t>
            </a:r>
          </a:p>
          <a:p>
            <a:pPr algn="r" rtl="1"/>
            <a:r>
              <a:rPr lang="he-IL" sz="1600" b="1" dirty="0" smtClean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ובינוי ערים</a:t>
            </a:r>
            <a:endParaRPr lang="he-IL" sz="1600" b="1" dirty="0">
              <a:solidFill>
                <a:srgbClr val="AEBDE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תמונה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05" y="6175971"/>
            <a:ext cx="705722" cy="5902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22357" y="6156704"/>
            <a:ext cx="231505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1600" b="1" dirty="0" smtClean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המרכז לחקר העיר והאזור</a:t>
            </a:r>
            <a:endParaRPr lang="en-US" sz="1600" b="1" dirty="0" smtClean="0">
              <a:solidFill>
                <a:srgbClr val="AEBDE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 rtl="1"/>
            <a:r>
              <a:rPr lang="he-IL" sz="1200" b="1" dirty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ע"ש פיליפ ואתל </a:t>
            </a:r>
            <a:r>
              <a:rPr lang="he-IL" sz="1200" b="1" dirty="0" err="1" smtClean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קלצניק</a:t>
            </a:r>
            <a:endParaRPr lang="he-IL" sz="1200" b="1" dirty="0">
              <a:solidFill>
                <a:srgbClr val="AEBDE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מחבר ישר 19"/>
          <p:cNvCxnSpPr/>
          <p:nvPr/>
        </p:nvCxnSpPr>
        <p:spPr>
          <a:xfrm flipH="1">
            <a:off x="4307497" y="6190259"/>
            <a:ext cx="0" cy="504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 flipH="1">
            <a:off x="2068014" y="6190259"/>
            <a:ext cx="0" cy="504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08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-45289" y="-114307"/>
            <a:ext cx="8928771" cy="1359322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Aft>
                <a:spcPts val="1200"/>
              </a:spcAft>
            </a:pPr>
            <a:r>
              <a:rPr lang="he-IL" sz="2800" b="1" dirty="0" err="1">
                <a:solidFill>
                  <a:srgbClr val="9BBCE5"/>
                </a:solidFill>
              </a:rPr>
              <a:t>פרופ'מ</a:t>
            </a:r>
            <a:r>
              <a:rPr lang="he-IL" sz="2800" b="1" dirty="0">
                <a:solidFill>
                  <a:srgbClr val="9BBCE5"/>
                </a:solidFill>
              </a:rPr>
              <a:t> יוסף </a:t>
            </a:r>
            <a:r>
              <a:rPr lang="he-IL" sz="2800" b="1" dirty="0" err="1">
                <a:solidFill>
                  <a:srgbClr val="9BBCE5"/>
                </a:solidFill>
              </a:rPr>
              <a:t>ג'בארין</a:t>
            </a:r>
            <a:r>
              <a:rPr lang="en-US" sz="2800" dirty="0">
                <a:solidFill>
                  <a:srgbClr val="9BBCE5"/>
                </a:solidFill>
              </a:rPr>
              <a:t/>
            </a:r>
            <a:br>
              <a:rPr lang="en-US" sz="2800" dirty="0">
                <a:solidFill>
                  <a:srgbClr val="9BBCE5"/>
                </a:solidFill>
              </a:rPr>
            </a:br>
            <a:r>
              <a:rPr lang="he-IL" sz="2400" dirty="0" smtClean="0">
                <a:solidFill>
                  <a:srgbClr val="9BBCE5"/>
                </a:solidFill>
              </a:rPr>
              <a:t>(הפקולטה לארכיטקטורה ובינוי </a:t>
            </a:r>
            <a:r>
              <a:rPr lang="he-IL" sz="2400" dirty="0" smtClean="0">
                <a:solidFill>
                  <a:srgbClr val="9BBCE5"/>
                </a:solidFill>
              </a:rPr>
              <a:t>ערים, עוזר </a:t>
            </a:r>
            <a:r>
              <a:rPr lang="he-IL" sz="2400" dirty="0">
                <a:solidFill>
                  <a:srgbClr val="9BBCE5"/>
                </a:solidFill>
              </a:rPr>
              <a:t>המשנה הבכיר לנשיא הטכניון)</a:t>
            </a:r>
          </a:p>
        </p:txBody>
      </p:sp>
      <p:sp>
        <p:nvSpPr>
          <p:cNvPr id="6" name="מציין מיקום תוכן 1"/>
          <p:cNvSpPr>
            <a:spLocks noGrp="1"/>
          </p:cNvSpPr>
          <p:nvPr>
            <p:ph idx="1"/>
          </p:nvPr>
        </p:nvSpPr>
        <p:spPr>
          <a:xfrm>
            <a:off x="142875" y="1128184"/>
            <a:ext cx="8740607" cy="47066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he-IL" sz="2800" u="sng" dirty="0"/>
              <a:t>מצוקת הדיור ומחדלי התכנון בישובים הערבים בישראל </a:t>
            </a:r>
          </a:p>
          <a:p>
            <a:pPr marL="357188" indent="-35718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e-IL" sz="2400" dirty="0"/>
              <a:t>הביקוש לדיור של החברה הערבית 2015-2025</a:t>
            </a:r>
          </a:p>
          <a:p>
            <a:pPr marL="357188" indent="-35718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e-IL" sz="2400" dirty="0"/>
              <a:t>ההיצע הקיים והמתוכנן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he-IL" sz="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he-IL" sz="2800" u="sng" dirty="0"/>
              <a:t>יישום החלטות צוות 120 הימים</a:t>
            </a:r>
            <a:endParaRPr lang="en-US" sz="2800" u="sng" dirty="0"/>
          </a:p>
          <a:p>
            <a:pPr marL="357188" indent="-35718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e-IL" sz="2400" dirty="0"/>
              <a:t>תחומי שיפוט: האחריות של משרד הפנים?</a:t>
            </a:r>
          </a:p>
          <a:p>
            <a:pPr marL="357188" indent="-35718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e-IL" sz="2400" dirty="0"/>
              <a:t>ממדי העוני (הגבוהים ביותר ביחס ל- </a:t>
            </a:r>
            <a:r>
              <a:rPr lang="en-US" sz="2400" dirty="0"/>
              <a:t>OECD</a:t>
            </a:r>
            <a:r>
              <a:rPr lang="he-IL" sz="2400" dirty="0"/>
              <a:t>) ותעסוקה מוזנחים</a:t>
            </a:r>
          </a:p>
          <a:p>
            <a:pPr marL="201206" indent="-201206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he-IL" sz="2800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176" r="11202"/>
          <a:stretch/>
        </p:blipFill>
        <p:spPr>
          <a:xfrm>
            <a:off x="6470301" y="5896302"/>
            <a:ext cx="1388869" cy="1171658"/>
          </a:xfrm>
          <a:prstGeom prst="rect">
            <a:avLst/>
          </a:prstGeom>
        </p:spPr>
      </p:pic>
      <p:cxnSp>
        <p:nvCxnSpPr>
          <p:cNvPr id="16" name="מחבר ישר 15"/>
          <p:cNvCxnSpPr/>
          <p:nvPr/>
        </p:nvCxnSpPr>
        <p:spPr>
          <a:xfrm flipH="1">
            <a:off x="6423095" y="6190259"/>
            <a:ext cx="0" cy="504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69539" y="6156704"/>
            <a:ext cx="21707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1600" b="1" dirty="0" smtClean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הפקולטה לארכיטקטורה</a:t>
            </a:r>
          </a:p>
          <a:p>
            <a:pPr algn="r" rtl="1"/>
            <a:r>
              <a:rPr lang="he-IL" sz="1600" b="1" dirty="0" smtClean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ובינוי ערים</a:t>
            </a:r>
            <a:endParaRPr lang="he-IL" sz="1600" b="1" dirty="0">
              <a:solidFill>
                <a:srgbClr val="AEBDE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תמונה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05" y="6175971"/>
            <a:ext cx="705722" cy="5902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22357" y="6156704"/>
            <a:ext cx="231505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1600" b="1" dirty="0" smtClean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המרכז לחקר העיר והאזור</a:t>
            </a:r>
            <a:endParaRPr lang="en-US" sz="1600" b="1" dirty="0" smtClean="0">
              <a:solidFill>
                <a:srgbClr val="AEBDE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 rtl="1"/>
            <a:r>
              <a:rPr lang="he-IL" sz="1200" b="1" dirty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ע"ש פיליפ ואתל </a:t>
            </a:r>
            <a:r>
              <a:rPr lang="he-IL" sz="1200" b="1" dirty="0" err="1" smtClean="0">
                <a:solidFill>
                  <a:srgbClr val="AEBD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קלצניק</a:t>
            </a:r>
            <a:endParaRPr lang="he-IL" sz="1200" b="1" dirty="0">
              <a:solidFill>
                <a:srgbClr val="AEBDE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מחבר ישר 19"/>
          <p:cNvCxnSpPr/>
          <p:nvPr/>
        </p:nvCxnSpPr>
        <p:spPr>
          <a:xfrm flipH="1">
            <a:off x="4307497" y="6190259"/>
            <a:ext cx="0" cy="504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 flipH="1">
            <a:off x="2068014" y="6190259"/>
            <a:ext cx="0" cy="504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2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www.eyarok.org.il/wp-content/uploads/2012/10/LimanimBeBeeri_400x240_Arch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287" y="3429787"/>
            <a:ext cx="6328364" cy="332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-45289" y="-114307"/>
            <a:ext cx="8928771" cy="1359322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he-IL" sz="2800" b="1" dirty="0">
                <a:solidFill>
                  <a:srgbClr val="9BBCE5"/>
                </a:solidFill>
              </a:rPr>
              <a:t>ד"ר מירב אהרון</a:t>
            </a:r>
            <a:r>
              <a:rPr lang="en-US" sz="2800" b="1" dirty="0">
                <a:solidFill>
                  <a:srgbClr val="9BBCE5"/>
                </a:solidFill>
              </a:rPr>
              <a:t/>
            </a:r>
            <a:br>
              <a:rPr lang="en-US" sz="2800" b="1" dirty="0">
                <a:solidFill>
                  <a:srgbClr val="9BBCE5"/>
                </a:solidFill>
              </a:rPr>
            </a:br>
            <a:r>
              <a:rPr lang="he-IL" sz="2400" dirty="0">
                <a:solidFill>
                  <a:srgbClr val="9BBCE5"/>
                </a:solidFill>
              </a:rPr>
              <a:t>(הפקולטה לארכיטקטורה ובינוי ערים- סוציולוגיה אורבאנית)</a:t>
            </a:r>
          </a:p>
        </p:txBody>
      </p:sp>
      <p:sp>
        <p:nvSpPr>
          <p:cNvPr id="6" name="מציין מיקום תוכן 1"/>
          <p:cNvSpPr>
            <a:spLocks noGrp="1"/>
          </p:cNvSpPr>
          <p:nvPr>
            <p:ph idx="1"/>
          </p:nvPr>
        </p:nvSpPr>
        <p:spPr>
          <a:xfrm>
            <a:off x="142875" y="984389"/>
            <a:ext cx="8740607" cy="19602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e-IL" sz="2400" b="1" i="1" dirty="0">
                <a:solidFill>
                  <a:srgbClr val="FFC000"/>
                </a:solidFill>
              </a:rPr>
              <a:t>טענה מארגנת: </a:t>
            </a:r>
            <a:r>
              <a:rPr lang="he-IL" sz="2400" dirty="0"/>
              <a:t>יוקר הדיור </a:t>
            </a:r>
            <a:r>
              <a:rPr lang="he-IL" sz="2400" dirty="0" smtClean="0"/>
              <a:t>כמנגנון </a:t>
            </a:r>
            <a:r>
              <a:rPr lang="he-IL" sz="2400" dirty="0" smtClean="0"/>
              <a:t>יוצר הבדל. </a:t>
            </a:r>
            <a:r>
              <a:rPr lang="he-IL" sz="2400" dirty="0"/>
              <a:t>נקודת מפגש בין רצון היזם למקסם רווחים ובין רצון האנשים לחיות בסביבה איכותית ולהיבחן מקבוצות המעמד הנמוך ובין הרצון של ראשי הערים "למשוך אוכלוסיות חזקות".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he-IL" sz="2400" b="1" i="1" dirty="0" smtClean="0">
                <a:solidFill>
                  <a:srgbClr val="FFC000"/>
                </a:solidFill>
              </a:rPr>
              <a:t>המטרה</a:t>
            </a:r>
            <a:r>
              <a:rPr lang="he-IL" sz="2400" b="1" i="1" dirty="0">
                <a:solidFill>
                  <a:srgbClr val="FFC000"/>
                </a:solidFill>
              </a:rPr>
              <a:t>:</a:t>
            </a:r>
            <a:r>
              <a:rPr lang="en-US" sz="2400" b="1" i="1" dirty="0">
                <a:solidFill>
                  <a:srgbClr val="FFC000"/>
                </a:solidFill>
              </a:rPr>
              <a:t> </a:t>
            </a:r>
            <a:r>
              <a:rPr lang="he-IL" sz="2400" dirty="0"/>
              <a:t>פיתוח מבוסס תוכן- יצירת מרחבים של איכות עבור </a:t>
            </a:r>
            <a:r>
              <a:rPr lang="he-IL" sz="2400" dirty="0" smtClean="0"/>
              <a:t>כולם. </a:t>
            </a:r>
            <a:endParaRPr lang="he-IL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he-IL" sz="2400" b="1" i="1" dirty="0">
                <a:solidFill>
                  <a:srgbClr val="FFC000"/>
                </a:solidFill>
              </a:rPr>
              <a:t>האמצעים:</a:t>
            </a:r>
            <a:r>
              <a:rPr lang="he-IL" sz="2400" dirty="0"/>
              <a:t> </a:t>
            </a:r>
            <a:r>
              <a:rPr lang="he-IL" sz="2400" dirty="0" smtClean="0"/>
              <a:t>לשלב 'מרחבי איכות' כאסטרטגיה ארצית</a:t>
            </a:r>
            <a:r>
              <a:rPr lang="he-IL" sz="2400" dirty="0" smtClean="0"/>
              <a:t>. </a:t>
            </a:r>
            <a:r>
              <a:rPr lang="he-IL" sz="2400" dirty="0"/>
              <a:t>הפניית תקציבי "הרכיב האנושי" לטובת מוסדות המהווים 'לימנים' עירוניים.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8894" y="3579562"/>
            <a:ext cx="1800200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הון מוסדי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02908" y="3580241"/>
            <a:ext cx="1728192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המרת הון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9674" y="3519852"/>
            <a:ext cx="1656184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מוביליות</a:t>
            </a:r>
          </a:p>
        </p:txBody>
      </p:sp>
      <p:grpSp>
        <p:nvGrpSpPr>
          <p:cNvPr id="16" name="קבוצה 15"/>
          <p:cNvGrpSpPr/>
          <p:nvPr/>
        </p:nvGrpSpPr>
        <p:grpSpPr>
          <a:xfrm>
            <a:off x="320842" y="4148816"/>
            <a:ext cx="8341895" cy="2399893"/>
            <a:chOff x="548650" y="2878737"/>
            <a:chExt cx="6706501" cy="4273965"/>
          </a:xfrm>
          <a:solidFill>
            <a:schemeClr val="tx1"/>
          </a:solidFill>
        </p:grpSpPr>
        <p:graphicFrame>
          <p:nvGraphicFramePr>
            <p:cNvPr id="2" name="דיאגרמה 1"/>
            <p:cNvGraphicFramePr/>
            <p:nvPr>
              <p:extLst>
                <p:ext uri="{D42A27DB-BD31-4B8C-83A1-F6EECF244321}">
                  <p14:modId xmlns:p14="http://schemas.microsoft.com/office/powerpoint/2010/main" val="1109604450"/>
                </p:ext>
              </p:extLst>
            </p:nvPr>
          </p:nvGraphicFramePr>
          <p:xfrm>
            <a:off x="548650" y="2878737"/>
            <a:ext cx="6706501" cy="42739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5" name="חץ למעלה 14"/>
            <p:cNvSpPr/>
            <p:nvPr/>
          </p:nvSpPr>
          <p:spPr>
            <a:xfrm>
              <a:off x="1208393" y="5097161"/>
              <a:ext cx="422542" cy="620533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94579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רצועות צבע">
  <a:themeElements>
    <a:clrScheme name="כחול חם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רצועות צב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B7CF026C-957E-4F4E-893C-D02C23AB6317}"/>
    </a:ext>
  </a:extLst>
</a:theme>
</file>

<file path=ppt/theme/theme2.xml><?xml version="1.0" encoding="utf-8"?>
<a:theme xmlns:a="http://schemas.openxmlformats.org/drawingml/2006/main" name="1_רצועות צבע">
  <a:themeElements>
    <a:clrScheme name="כחול חם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רצועות צב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B7CF026C-957E-4F4E-893C-D02C23AB6317}"/>
    </a:ext>
  </a:extLst>
</a:theme>
</file>

<file path=ppt/theme/theme3.xml><?xml version="1.0" encoding="utf-8"?>
<a:theme xmlns:a="http://schemas.openxmlformats.org/drawingml/2006/main" name="2_רצועות צבע">
  <a:themeElements>
    <a:clrScheme name="כחול חם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רצועות צב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B7CF026C-957E-4F4E-893C-D02C23AB6317}"/>
    </a:ext>
  </a:extLst>
</a:theme>
</file>

<file path=ppt/theme/theme4.xml><?xml version="1.0" encoding="utf-8"?>
<a:theme xmlns:a="http://schemas.openxmlformats.org/drawingml/2006/main" name="3_רצועות צבע">
  <a:themeElements>
    <a:clrScheme name="כחול חם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רצועות צב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B7CF026C-957E-4F4E-893C-D02C23AB6317}"/>
    </a:ext>
  </a:extLst>
</a:theme>
</file>

<file path=ppt/theme/theme5.xml><?xml version="1.0" encoding="utf-8"?>
<a:theme xmlns:a="http://schemas.openxmlformats.org/drawingml/2006/main" name="5_רצועות צבע">
  <a:themeElements>
    <a:clrScheme name="כחול חם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רצועות צב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B7CF026C-957E-4F4E-893C-D02C23AB631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רצועות צבע</Template>
  <TotalTime>1765</TotalTime>
  <Words>907</Words>
  <Application>Microsoft Office PowerPoint</Application>
  <PresentationFormat>On-screen Show (4:3)</PresentationFormat>
  <Paragraphs>166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רצועות צבע</vt:lpstr>
      <vt:lpstr>1_רצועות צבע</vt:lpstr>
      <vt:lpstr>2_רצועות צבע</vt:lpstr>
      <vt:lpstr>3_רצועות צבע</vt:lpstr>
      <vt:lpstr>5_רצועות צבע</vt:lpstr>
      <vt:lpstr>PowerPoint Presentation</vt:lpstr>
      <vt:lpstr> המרכז לחקר העיר והאזור מארח את  שר האוצר מר משה כחלון ובכירי משרדו בנושאי תכנון ודיור</vt:lpstr>
      <vt:lpstr>PowerPoint Presentation</vt:lpstr>
      <vt:lpstr>פרופ' אמנון פרנקל  (הפקולטה לארכיטקטורה ובינוי ערים- ס' דיקן למחקר ולתארים מתקדמים)</vt:lpstr>
      <vt:lpstr>פרופ' אמנון פרנקל  (הפקולטה לארכיטקטורה ובינוי ערים- ס' דיקן למחקר ולתארים מתקדמים)</vt:lpstr>
      <vt:lpstr>ד"ר ניר מועלם (הפקולטה לארכיטקטורה ובינוי ערים- מרצה בכיר, מתכנן ערים, עו"ד)</vt:lpstr>
      <vt:lpstr>פרופ' נעמי כרמון (הפקולטה לארכיטקטורה ובינוי ערים- תכנון ערים וסוציולוגיה)</vt:lpstr>
      <vt:lpstr>פרופ'מ יוסף ג'בארין (הפקולטה לארכיטקטורה ובינוי ערים, עוזר המשנה הבכיר לנשיא הטכניון)</vt:lpstr>
      <vt:lpstr>ד"ר מירב אהרון (הפקולטה לארכיטקטורה ובינוי ערים- סוציולוגיה אורבאנית)</vt:lpstr>
      <vt:lpstr>פרופ' ארזה צ'רצ'מן )לשעבר דיקנית הפקולטה לארכיטקטורה ובינוי ערים(</vt:lpstr>
      <vt:lpstr>פרופ' ארנון בנטור (הנדסה אזרחית וסביבתית, לשעבר דיקן הפקולטה, וחבר בועדת זילר)</vt:lpstr>
      <vt:lpstr>פרופ' שמאי אסיף (הפקולטה לארכיטקטורה ובינוי ערים, ראש המרכז לחקר העיר ואזור)</vt:lpstr>
      <vt:lpstr> המרכז לחקר העיר והאזור מארח את  שר האוצר מר משה כחלון ובכירי משרדו בנושאי תכנון ודיור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המרכז לחקר העיר והאזור</dc:title>
  <dc:creator>User</dc:creator>
  <cp:lastModifiedBy>shamay</cp:lastModifiedBy>
  <cp:revision>134</cp:revision>
  <cp:lastPrinted>2015-08-10T17:58:57Z</cp:lastPrinted>
  <dcterms:created xsi:type="dcterms:W3CDTF">2014-12-08T08:41:37Z</dcterms:created>
  <dcterms:modified xsi:type="dcterms:W3CDTF">2015-08-10T18:23:58Z</dcterms:modified>
</cp:coreProperties>
</file>